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68" r:id="rId5"/>
    <p:sldMasterId id="2147483660" r:id="rId6"/>
    <p:sldMasterId id="2147483648" r:id="rId7"/>
  </p:sldMasterIdLst>
  <p:notesMasterIdLst>
    <p:notesMasterId r:id="rId46"/>
  </p:notesMasterIdLst>
  <p:sldIdLst>
    <p:sldId id="259" r:id="rId8"/>
    <p:sldId id="256" r:id="rId9"/>
    <p:sldId id="257" r:id="rId10"/>
    <p:sldId id="263" r:id="rId11"/>
    <p:sldId id="483" r:id="rId12"/>
    <p:sldId id="484" r:id="rId13"/>
    <p:sldId id="258" r:id="rId14"/>
    <p:sldId id="378" r:id="rId15"/>
    <p:sldId id="382" r:id="rId16"/>
    <p:sldId id="482" r:id="rId17"/>
    <p:sldId id="481" r:id="rId18"/>
    <p:sldId id="485" r:id="rId19"/>
    <p:sldId id="510" r:id="rId20"/>
    <p:sldId id="509" r:id="rId21"/>
    <p:sldId id="486" r:id="rId22"/>
    <p:sldId id="512" r:id="rId23"/>
    <p:sldId id="511" r:id="rId24"/>
    <p:sldId id="513" r:id="rId25"/>
    <p:sldId id="514" r:id="rId26"/>
    <p:sldId id="517" r:id="rId27"/>
    <p:sldId id="518" r:id="rId28"/>
    <p:sldId id="519" r:id="rId29"/>
    <p:sldId id="520" r:id="rId30"/>
    <p:sldId id="521" r:id="rId31"/>
    <p:sldId id="522" r:id="rId32"/>
    <p:sldId id="316" r:id="rId33"/>
    <p:sldId id="305" r:id="rId34"/>
    <p:sldId id="500" r:id="rId35"/>
    <p:sldId id="391" r:id="rId36"/>
    <p:sldId id="530" r:id="rId37"/>
    <p:sldId id="308" r:id="rId38"/>
    <p:sldId id="526" r:id="rId39"/>
    <p:sldId id="527" r:id="rId40"/>
    <p:sldId id="524" r:id="rId41"/>
    <p:sldId id="525" r:id="rId42"/>
    <p:sldId id="261" r:id="rId43"/>
    <p:sldId id="529" r:id="rId44"/>
    <p:sldId id="531"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466"/>
    <a:srgbClr val="001223"/>
    <a:srgbClr val="063266"/>
    <a:srgbClr val="3ADDFF"/>
    <a:srgbClr val="00BCDD"/>
    <a:srgbClr val="3C4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34315-5E92-CB81-E0A7-847021EDE5C2}" v="516" dt="2019-09-20T19:05:21.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20"/>
    <p:restoredTop sz="94660"/>
  </p:normalViewPr>
  <p:slideViewPr>
    <p:cSldViewPr>
      <p:cViewPr>
        <p:scale>
          <a:sx n="117" d="100"/>
          <a:sy n="117" d="100"/>
        </p:scale>
        <p:origin x="95" y="591"/>
      </p:cViewPr>
      <p:guideLst>
        <p:guide orient="horz" pos="1620"/>
        <p:guide pos="2880"/>
      </p:guideLst>
    </p:cSldViewPr>
  </p:slideViewPr>
  <p:notesTextViewPr>
    <p:cViewPr>
      <p:scale>
        <a:sx n="1" d="1"/>
        <a:sy n="1" d="1"/>
      </p:scale>
      <p:origin x="0" y="0"/>
    </p:cViewPr>
  </p:notesTextViewPr>
  <p:sorterViewPr>
    <p:cViewPr>
      <p:scale>
        <a:sx n="130" d="100"/>
        <a:sy n="130" d="100"/>
      </p:scale>
      <p:origin x="0" y="-8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EA583-0A22-4503-91E0-BA5C4B1022A8}"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607D-285B-4ACA-8112-922770E4AD03}" type="slidenum">
              <a:rPr lang="en-US" smtClean="0"/>
              <a:t>‹#›</a:t>
            </a:fld>
            <a:endParaRPr lang="en-US"/>
          </a:p>
        </p:txBody>
      </p:sp>
    </p:spTree>
    <p:extLst>
      <p:ext uri="{BB962C8B-B14F-4D97-AF65-F5344CB8AC3E}">
        <p14:creationId xmlns:p14="http://schemas.microsoft.com/office/powerpoint/2010/main" val="231456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just a game, it’s your business</a:t>
            </a:r>
          </a:p>
        </p:txBody>
      </p:sp>
      <p:sp>
        <p:nvSpPr>
          <p:cNvPr id="4" name="Slide Number Placeholder 3"/>
          <p:cNvSpPr>
            <a:spLocks noGrp="1"/>
          </p:cNvSpPr>
          <p:nvPr>
            <p:ph type="sldNum" sz="quarter" idx="5"/>
          </p:nvPr>
        </p:nvSpPr>
        <p:spPr/>
        <p:txBody>
          <a:bodyPr/>
          <a:lstStyle/>
          <a:p>
            <a:fld id="{33E2607D-285B-4ACA-8112-922770E4AD03}" type="slidenum">
              <a:rPr lang="en-US" smtClean="0"/>
              <a:t>15</a:t>
            </a:fld>
            <a:endParaRPr lang="en-US"/>
          </a:p>
        </p:txBody>
      </p:sp>
    </p:spTree>
    <p:extLst>
      <p:ext uri="{BB962C8B-B14F-4D97-AF65-F5344CB8AC3E}">
        <p14:creationId xmlns:p14="http://schemas.microsoft.com/office/powerpoint/2010/main" val="226168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636466"/>
                </a:solidFill>
                <a:latin typeface="Arial Regular"/>
              </a:rPr>
              <a:t>There are 2 different topics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36466"/>
                </a:solidFill>
                <a:latin typeface="Arial Regular"/>
              </a:rPr>
              <a:t>1. Your internal sale process (mindset / focus on selling the right 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36466"/>
                </a:solidFill>
                <a:latin typeface="Arial Regular"/>
              </a:rPr>
              <a:t>2. Your designed process of step by step things to do (CRM Processes)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36466"/>
                </a:solidFill>
                <a:latin typeface="Arial Regular"/>
              </a:rPr>
              <a:t>Best Practice: “Communicate with the Right Message / Right Time”</a:t>
            </a:r>
          </a:p>
          <a:p>
            <a:endParaRPr lang="en-US" dirty="0"/>
          </a:p>
        </p:txBody>
      </p:sp>
      <p:sp>
        <p:nvSpPr>
          <p:cNvPr id="4" name="Slide Number Placeholder 3"/>
          <p:cNvSpPr>
            <a:spLocks noGrp="1"/>
          </p:cNvSpPr>
          <p:nvPr>
            <p:ph type="sldNum" sz="quarter" idx="10"/>
          </p:nvPr>
        </p:nvSpPr>
        <p:spPr/>
        <p:txBody>
          <a:bodyPr/>
          <a:lstStyle/>
          <a:p>
            <a:fld id="{9CA7FCBF-5335-2543-9C82-78973D2AE79D}" type="slidenum">
              <a:rPr lang="en-US" smtClean="0"/>
              <a:t>26</a:t>
            </a:fld>
            <a:endParaRPr lang="en-US"/>
          </a:p>
        </p:txBody>
      </p:sp>
    </p:spTree>
    <p:extLst>
      <p:ext uri="{BB962C8B-B14F-4D97-AF65-F5344CB8AC3E}">
        <p14:creationId xmlns:p14="http://schemas.microsoft.com/office/powerpoint/2010/main" val="97091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7FCBF-5335-2543-9C82-78973D2AE79D}" type="slidenum">
              <a:rPr lang="en-US" smtClean="0"/>
              <a:t>31</a:t>
            </a:fld>
            <a:endParaRPr lang="en-US"/>
          </a:p>
        </p:txBody>
      </p:sp>
    </p:spTree>
    <p:extLst>
      <p:ext uri="{BB962C8B-B14F-4D97-AF65-F5344CB8AC3E}">
        <p14:creationId xmlns:p14="http://schemas.microsoft.com/office/powerpoint/2010/main" val="240242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7650"/>
            <a:ext cx="6400800" cy="1371600"/>
          </a:xfrm>
          <a:prstGeom prst="rect">
            <a:avLst/>
          </a:prstGeom>
        </p:spPr>
        <p:txBody>
          <a:bodyPr/>
          <a:lstStyle>
            <a:lvl1pPr algn="l">
              <a:defRPr b="0"/>
            </a:lvl1pPr>
          </a:lstStyle>
          <a:p>
            <a:r>
              <a:rPr lang="en-US" dirty="0"/>
              <a:t>Click to edit Master title style</a:t>
            </a:r>
          </a:p>
        </p:txBody>
      </p:sp>
      <p:sp>
        <p:nvSpPr>
          <p:cNvPr id="3" name="Subtitle 2"/>
          <p:cNvSpPr>
            <a:spLocks noGrp="1"/>
          </p:cNvSpPr>
          <p:nvPr>
            <p:ph type="subTitle" idx="1"/>
          </p:nvPr>
        </p:nvSpPr>
        <p:spPr>
          <a:xfrm>
            <a:off x="152400" y="1123950"/>
            <a:ext cx="6400800" cy="1371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302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03D10-4B62-4F66-BCD8-43A1EF61F53C}"/>
              </a:ext>
            </a:extLst>
          </p:cNvPr>
          <p:cNvSpPr>
            <a:spLocks noGrp="1"/>
          </p:cNvSpPr>
          <p:nvPr>
            <p:ph type="dt" sz="half" idx="10"/>
          </p:nvPr>
        </p:nvSpPr>
        <p:spPr/>
        <p:txBody>
          <a:bodyPr/>
          <a:lstStyle/>
          <a:p>
            <a:fld id="{F06B64C2-B9FB-48E0-B038-B38F8FA99CBD}" type="datetimeFigureOut">
              <a:rPr lang="en-US" smtClean="0"/>
              <a:t>10/15/2019</a:t>
            </a:fld>
            <a:endParaRPr lang="en-US" dirty="0"/>
          </a:p>
        </p:txBody>
      </p:sp>
      <p:sp>
        <p:nvSpPr>
          <p:cNvPr id="3" name="Footer Placeholder 2">
            <a:extLst>
              <a:ext uri="{FF2B5EF4-FFF2-40B4-BE49-F238E27FC236}">
                <a16:creationId xmlns:a16="http://schemas.microsoft.com/office/drawing/2014/main" id="{A0B8D2FC-FC97-4211-BF41-5B2C1868CD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62F381-7CC8-482C-BF8D-5ABBEADF2752}"/>
              </a:ext>
            </a:extLst>
          </p:cNvPr>
          <p:cNvSpPr>
            <a:spLocks noGrp="1"/>
          </p:cNvSpPr>
          <p:nvPr>
            <p:ph type="sldNum" sz="quarter" idx="12"/>
          </p:nvPr>
        </p:nvSpPr>
        <p:spPr/>
        <p:txBody>
          <a:bodyPr/>
          <a:lstStyle/>
          <a:p>
            <a:fld id="{B33459EF-8692-4976-AE37-408685BADFAC}" type="slidenum">
              <a:rPr lang="en-US" smtClean="0"/>
              <a:t>‹#›</a:t>
            </a:fld>
            <a:endParaRPr lang="en-US" dirty="0"/>
          </a:p>
        </p:txBody>
      </p:sp>
    </p:spTree>
    <p:extLst>
      <p:ext uri="{BB962C8B-B14F-4D97-AF65-F5344CB8AC3E}">
        <p14:creationId xmlns:p14="http://schemas.microsoft.com/office/powerpoint/2010/main" val="349127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7650"/>
            <a:ext cx="6400800" cy="1371600"/>
          </a:xfrm>
          <a:prstGeom prst="rect">
            <a:avLst/>
          </a:prstGeom>
        </p:spPr>
        <p:txBody>
          <a:bodyPr/>
          <a:lstStyle>
            <a:lvl1pPr algn="l">
              <a:defRPr b="0"/>
            </a:lvl1pPr>
          </a:lstStyle>
          <a:p>
            <a:r>
              <a:rPr lang="en-US" dirty="0"/>
              <a:t>Click to edit Master title style</a:t>
            </a:r>
          </a:p>
        </p:txBody>
      </p:sp>
      <p:sp>
        <p:nvSpPr>
          <p:cNvPr id="3" name="Subtitle 2"/>
          <p:cNvSpPr>
            <a:spLocks noGrp="1"/>
          </p:cNvSpPr>
          <p:nvPr>
            <p:ph type="subTitle" idx="1"/>
          </p:nvPr>
        </p:nvSpPr>
        <p:spPr>
          <a:xfrm>
            <a:off x="152400" y="1123950"/>
            <a:ext cx="6400800" cy="1371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6970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714750"/>
            <a:ext cx="10668000" cy="10287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0387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43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685800"/>
            <a:ext cx="82296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55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7650"/>
            <a:ext cx="6400800" cy="1371600"/>
          </a:xfrm>
          <a:prstGeom prst="rect">
            <a:avLst/>
          </a:prstGeom>
        </p:spPr>
        <p:txBody>
          <a:bodyPr/>
          <a:lstStyle>
            <a:lvl1pPr algn="l">
              <a:defRPr b="0"/>
            </a:lvl1pPr>
          </a:lstStyle>
          <a:p>
            <a:r>
              <a:rPr lang="en-US" dirty="0"/>
              <a:t>Click to edit Master title style</a:t>
            </a:r>
          </a:p>
        </p:txBody>
      </p:sp>
      <p:sp>
        <p:nvSpPr>
          <p:cNvPr id="3" name="Subtitle 2"/>
          <p:cNvSpPr>
            <a:spLocks noGrp="1"/>
          </p:cNvSpPr>
          <p:nvPr>
            <p:ph type="subTitle" idx="1"/>
          </p:nvPr>
        </p:nvSpPr>
        <p:spPr>
          <a:xfrm>
            <a:off x="152400" y="1123950"/>
            <a:ext cx="6400800" cy="1371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8977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242F-DB1D-4C6F-A92B-A2A12BAFEC8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CDABB0-5C2D-4EBD-849A-A1BCDCB29F3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7E645-2398-456E-932F-12AF95ACC66A}"/>
              </a:ext>
            </a:extLst>
          </p:cNvPr>
          <p:cNvSpPr>
            <a:spLocks noGrp="1"/>
          </p:cNvSpPr>
          <p:nvPr>
            <p:ph type="dt" sz="half" idx="10"/>
          </p:nvPr>
        </p:nvSpPr>
        <p:spPr/>
        <p:txBody>
          <a:bodyPr/>
          <a:lstStyle/>
          <a:p>
            <a:fld id="{F06B64C2-B9FB-48E0-B038-B38F8FA99CBD}" type="datetimeFigureOut">
              <a:rPr lang="en-US" smtClean="0"/>
              <a:t>10/15/2019</a:t>
            </a:fld>
            <a:endParaRPr lang="en-US" dirty="0"/>
          </a:p>
        </p:txBody>
      </p:sp>
      <p:sp>
        <p:nvSpPr>
          <p:cNvPr id="5" name="Footer Placeholder 4">
            <a:extLst>
              <a:ext uri="{FF2B5EF4-FFF2-40B4-BE49-F238E27FC236}">
                <a16:creationId xmlns:a16="http://schemas.microsoft.com/office/drawing/2014/main" id="{B9A3C218-F28F-45AB-8182-4B515AEB91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954BBC-5611-4057-BE52-F3058B45F64C}"/>
              </a:ext>
            </a:extLst>
          </p:cNvPr>
          <p:cNvSpPr>
            <a:spLocks noGrp="1"/>
          </p:cNvSpPr>
          <p:nvPr>
            <p:ph type="sldNum" sz="quarter" idx="12"/>
          </p:nvPr>
        </p:nvSpPr>
        <p:spPr/>
        <p:txBody>
          <a:bodyPr/>
          <a:lstStyle/>
          <a:p>
            <a:fld id="{B33459EF-8692-4976-AE37-408685BADFAC}" type="slidenum">
              <a:rPr lang="en-US" smtClean="0"/>
              <a:t>‹#›</a:t>
            </a:fld>
            <a:endParaRPr lang="en-US" dirty="0"/>
          </a:p>
        </p:txBody>
      </p:sp>
    </p:spTree>
    <p:extLst>
      <p:ext uri="{BB962C8B-B14F-4D97-AF65-F5344CB8AC3E}">
        <p14:creationId xmlns:p14="http://schemas.microsoft.com/office/powerpoint/2010/main" val="6996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62AF-E776-486A-9010-B55E46245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60CB1-B271-40CB-B7CE-2F7D6818735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62909-76BE-450C-B771-9AFCF6AB67E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55D1D-206F-436D-AC03-2AA90C86EA72}"/>
              </a:ext>
            </a:extLst>
          </p:cNvPr>
          <p:cNvSpPr>
            <a:spLocks noGrp="1"/>
          </p:cNvSpPr>
          <p:nvPr>
            <p:ph type="dt" sz="half" idx="10"/>
          </p:nvPr>
        </p:nvSpPr>
        <p:spPr/>
        <p:txBody>
          <a:bodyPr/>
          <a:lstStyle/>
          <a:p>
            <a:fld id="{F06B64C2-B9FB-48E0-B038-B38F8FA99CBD}" type="datetimeFigureOut">
              <a:rPr lang="en-US" smtClean="0"/>
              <a:t>10/15/2019</a:t>
            </a:fld>
            <a:endParaRPr lang="en-US" dirty="0"/>
          </a:p>
        </p:txBody>
      </p:sp>
      <p:sp>
        <p:nvSpPr>
          <p:cNvPr id="6" name="Footer Placeholder 5">
            <a:extLst>
              <a:ext uri="{FF2B5EF4-FFF2-40B4-BE49-F238E27FC236}">
                <a16:creationId xmlns:a16="http://schemas.microsoft.com/office/drawing/2014/main" id="{27F2166B-0D80-4E3D-A605-5DB62A57B1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9E0B-2077-4584-966D-9BACE8D3759B}"/>
              </a:ext>
            </a:extLst>
          </p:cNvPr>
          <p:cNvSpPr>
            <a:spLocks noGrp="1"/>
          </p:cNvSpPr>
          <p:nvPr>
            <p:ph type="sldNum" sz="quarter" idx="12"/>
          </p:nvPr>
        </p:nvSpPr>
        <p:spPr/>
        <p:txBody>
          <a:bodyPr/>
          <a:lstStyle/>
          <a:p>
            <a:fld id="{B33459EF-8692-4976-AE37-408685BADFAC}" type="slidenum">
              <a:rPr lang="en-US" smtClean="0"/>
              <a:t>‹#›</a:t>
            </a:fld>
            <a:endParaRPr lang="en-US" dirty="0"/>
          </a:p>
        </p:txBody>
      </p:sp>
    </p:spTree>
    <p:extLst>
      <p:ext uri="{BB962C8B-B14F-4D97-AF65-F5344CB8AC3E}">
        <p14:creationId xmlns:p14="http://schemas.microsoft.com/office/powerpoint/2010/main" val="169332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36FC-781A-4628-AA14-EE33B5B7189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F3DD21C-FB37-4740-86CA-9C903FFA3F7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1EC72E-F957-4EC2-814C-DE8293F6962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FF1708-5D4C-4A4B-80ED-31CF2DD4462B}"/>
              </a:ext>
            </a:extLst>
          </p:cNvPr>
          <p:cNvSpPr>
            <a:spLocks noGrp="1"/>
          </p:cNvSpPr>
          <p:nvPr>
            <p:ph type="dt" sz="half" idx="10"/>
          </p:nvPr>
        </p:nvSpPr>
        <p:spPr/>
        <p:txBody>
          <a:bodyPr/>
          <a:lstStyle/>
          <a:p>
            <a:fld id="{F06B64C2-B9FB-48E0-B038-B38F8FA99CBD}" type="datetimeFigureOut">
              <a:rPr lang="en-US" smtClean="0"/>
              <a:t>10/15/2019</a:t>
            </a:fld>
            <a:endParaRPr lang="en-US" dirty="0"/>
          </a:p>
        </p:txBody>
      </p:sp>
      <p:sp>
        <p:nvSpPr>
          <p:cNvPr id="6" name="Footer Placeholder 5">
            <a:extLst>
              <a:ext uri="{FF2B5EF4-FFF2-40B4-BE49-F238E27FC236}">
                <a16:creationId xmlns:a16="http://schemas.microsoft.com/office/drawing/2014/main" id="{F6291677-3B58-4388-98DB-5829C18D61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05C13A-C47A-4BCC-8F7A-8B98F9358F24}"/>
              </a:ext>
            </a:extLst>
          </p:cNvPr>
          <p:cNvSpPr>
            <a:spLocks noGrp="1"/>
          </p:cNvSpPr>
          <p:nvPr>
            <p:ph type="sldNum" sz="quarter" idx="12"/>
          </p:nvPr>
        </p:nvSpPr>
        <p:spPr/>
        <p:txBody>
          <a:bodyPr/>
          <a:lstStyle/>
          <a:p>
            <a:fld id="{B33459EF-8692-4976-AE37-408685BADFAC}" type="slidenum">
              <a:rPr lang="en-US" smtClean="0"/>
              <a:t>‹#›</a:t>
            </a:fld>
            <a:endParaRPr lang="en-US" dirty="0"/>
          </a:p>
        </p:txBody>
      </p:sp>
    </p:spTree>
    <p:extLst>
      <p:ext uri="{BB962C8B-B14F-4D97-AF65-F5344CB8AC3E}">
        <p14:creationId xmlns:p14="http://schemas.microsoft.com/office/powerpoint/2010/main" val="24240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AE73-84FA-4FA8-93AE-CD75ED57D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DDBE2-E451-492C-969A-D8B6A3AD1612}"/>
              </a:ext>
            </a:extLst>
          </p:cNvPr>
          <p:cNvSpPr>
            <a:spLocks noGrp="1"/>
          </p:cNvSpPr>
          <p:nvPr>
            <p:ph type="dt" sz="half" idx="10"/>
          </p:nvPr>
        </p:nvSpPr>
        <p:spPr/>
        <p:txBody>
          <a:bodyPr/>
          <a:lstStyle/>
          <a:p>
            <a:fld id="{F06B64C2-B9FB-48E0-B038-B38F8FA99CBD}" type="datetimeFigureOut">
              <a:rPr lang="en-US" smtClean="0"/>
              <a:t>10/15/2019</a:t>
            </a:fld>
            <a:endParaRPr lang="en-US" dirty="0"/>
          </a:p>
        </p:txBody>
      </p:sp>
      <p:sp>
        <p:nvSpPr>
          <p:cNvPr id="4" name="Footer Placeholder 3">
            <a:extLst>
              <a:ext uri="{FF2B5EF4-FFF2-40B4-BE49-F238E27FC236}">
                <a16:creationId xmlns:a16="http://schemas.microsoft.com/office/drawing/2014/main" id="{5139CF68-E392-4798-BE5A-432E938DEB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133619-84D2-4AB9-AA76-30F2210409B3}"/>
              </a:ext>
            </a:extLst>
          </p:cNvPr>
          <p:cNvSpPr>
            <a:spLocks noGrp="1"/>
          </p:cNvSpPr>
          <p:nvPr>
            <p:ph type="sldNum" sz="quarter" idx="12"/>
          </p:nvPr>
        </p:nvSpPr>
        <p:spPr/>
        <p:txBody>
          <a:bodyPr/>
          <a:lstStyle/>
          <a:p>
            <a:fld id="{B33459EF-8692-4976-AE37-408685BADFAC}" type="slidenum">
              <a:rPr lang="en-US" smtClean="0"/>
              <a:t>‹#›</a:t>
            </a:fld>
            <a:endParaRPr lang="en-US" dirty="0"/>
          </a:p>
        </p:txBody>
      </p:sp>
    </p:spTree>
    <p:extLst>
      <p:ext uri="{BB962C8B-B14F-4D97-AF65-F5344CB8AC3E}">
        <p14:creationId xmlns:p14="http://schemas.microsoft.com/office/powerpoint/2010/main" val="2727459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FFC7F-BEDE-2B4E-BFB0-B4FAE0BDD1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414932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3600" b="0" kern="1200" baseline="0">
          <a:solidFill>
            <a:srgbClr val="3C4A5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kern="1200">
          <a:solidFill>
            <a:srgbClr val="3C4A5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FE7A41-4984-8148-A7F2-1184F2D5B7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049516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spcBef>
          <a:spcPct val="0"/>
        </a:spcBef>
        <a:buNone/>
        <a:defRPr sz="3600" b="0" kern="1200" baseline="0">
          <a:solidFill>
            <a:srgbClr val="3C4A5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kern="1200">
          <a:solidFill>
            <a:srgbClr val="3C4A5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2724150"/>
            <a:ext cx="10668000" cy="1028700"/>
          </a:xfrm>
          <a:prstGeom prst="rect">
            <a:avLst/>
          </a:prstGeom>
          <a:noFill/>
          <a:ln w="28575" cmpd="sng">
            <a:noFill/>
          </a:ln>
        </p:spPr>
        <p:txBody>
          <a:bodyPr vert="horz" lIns="91440" tIns="45720" rIns="91440" bIns="45720" rtlCol="0" anchor="ctr">
            <a:noAutofit/>
          </a:bodyPr>
          <a:lstStyle/>
          <a:p>
            <a:r>
              <a:rPr lang="en-US" dirty="0"/>
              <a:t>Transition Slide</a:t>
            </a:r>
          </a:p>
        </p:txBody>
      </p:sp>
      <p:pic>
        <p:nvPicPr>
          <p:cNvPr id="5" name="Picture 4">
            <a:extLst>
              <a:ext uri="{FF2B5EF4-FFF2-40B4-BE49-F238E27FC236}">
                <a16:creationId xmlns:a16="http://schemas.microsoft.com/office/drawing/2014/main" id="{9C2CCC90-819D-2948-9279-EB62987360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2248876"/>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C6F6E-EE1E-BE4B-B591-60B6F08C0FF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6074373"/>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2000" b="1" kern="1200" baseline="0">
          <a:solidFill>
            <a:srgbClr val="3C4A55"/>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ts val="1200"/>
        </a:spcBef>
        <a:buClr>
          <a:srgbClr val="00BCDD"/>
        </a:buClr>
        <a:buFont typeface="Arial" panose="020B0604020202020204" pitchFamily="34" charset="0"/>
        <a:buChar char="•"/>
        <a:defRPr sz="2000" kern="1200" baseline="0">
          <a:solidFill>
            <a:srgbClr val="636466"/>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ts val="600"/>
        </a:spcBef>
        <a:buClr>
          <a:srgbClr val="3C4A55"/>
        </a:buClr>
        <a:buFont typeface="Arial" panose="020B0604020202020204" pitchFamily="34" charset="0"/>
        <a:buChar char="−"/>
        <a:defRPr sz="1600" kern="1200">
          <a:solidFill>
            <a:srgbClr val="63646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spcBef>
          <a:spcPts val="600"/>
        </a:spcBef>
        <a:buClr>
          <a:srgbClr val="00BCDD"/>
        </a:buClr>
        <a:buFont typeface="Arial" panose="020B0604020202020204" pitchFamily="34" charset="0"/>
        <a:buChar char="•"/>
        <a:defRPr sz="1400" kern="1200">
          <a:solidFill>
            <a:srgbClr val="636466"/>
          </a:solidFill>
          <a:latin typeface="Arial" panose="020B0604020202020204" pitchFamily="34" charset="0"/>
          <a:ea typeface="+mn-ea"/>
          <a:cs typeface="Arial" panose="020B0604020202020204" pitchFamily="34" charset="0"/>
        </a:defRPr>
      </a:lvl4pPr>
      <a:lvl5pPr marL="1600200" indent="-228600" algn="l" defTabSz="914400" rtl="0" eaLnBrk="1" latinLnBrk="0" hangingPunct="1">
        <a:spcBef>
          <a:spcPts val="600"/>
        </a:spcBef>
        <a:buClr>
          <a:srgbClr val="3C4A55"/>
        </a:buClr>
        <a:buFont typeface="Arial" panose="020B0604020202020204" pitchFamily="34" charset="0"/>
        <a:buChar char="−"/>
        <a:defRPr sz="1400" kern="1200">
          <a:solidFill>
            <a:srgbClr val="6364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36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6139-3E31-4796-94C9-FF2233ACFCF7}"/>
              </a:ext>
            </a:extLst>
          </p:cNvPr>
          <p:cNvSpPr>
            <a:spLocks noGrp="1"/>
          </p:cNvSpPr>
          <p:nvPr>
            <p:ph type="title"/>
          </p:nvPr>
        </p:nvSpPr>
        <p:spPr>
          <a:xfrm>
            <a:off x="1839547" y="2861897"/>
            <a:ext cx="5959231" cy="1028700"/>
          </a:xfrm>
          <a:effectLst>
            <a:outerShdw blurRad="50800" dist="38100" dir="2700000" algn="tl" rotWithShape="0">
              <a:prstClr val="black">
                <a:alpha val="40000"/>
              </a:prstClr>
            </a:outerShdw>
          </a:effectLst>
        </p:spPr>
        <p:txBody>
          <a:bodyPr/>
          <a:lstStyle/>
          <a:p>
            <a:r>
              <a:rPr lang="en-US" b="0" dirty="0">
                <a:latin typeface="Arial"/>
                <a:cs typeface="Arial"/>
              </a:rPr>
              <a:t>See Everything All In One Place	</a:t>
            </a:r>
          </a:p>
        </p:txBody>
      </p:sp>
    </p:spTree>
    <p:extLst>
      <p:ext uri="{BB962C8B-B14F-4D97-AF65-F5344CB8AC3E}">
        <p14:creationId xmlns:p14="http://schemas.microsoft.com/office/powerpoint/2010/main" val="147914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F432A6-D849-4BF9-9EB7-23C9B84E969D}"/>
              </a:ext>
            </a:extLst>
          </p:cNvPr>
          <p:cNvSpPr>
            <a:spLocks noGrp="1"/>
          </p:cNvSpPr>
          <p:nvPr>
            <p:ph type="title"/>
          </p:nvPr>
        </p:nvSpPr>
        <p:spPr>
          <a:xfrm>
            <a:off x="-2400" y="247567"/>
            <a:ext cx="9182993" cy="629042"/>
          </a:xfrm>
        </p:spPr>
        <p:txBody>
          <a:bodyPr anchor="t">
            <a:normAutofit/>
          </a:bodyPr>
          <a:lstStyle/>
          <a:p>
            <a:r>
              <a:rPr lang="en-US" sz="2800" b="0" dirty="0">
                <a:latin typeface="Arial"/>
                <a:cs typeface="Arial"/>
              </a:rPr>
              <a:t>Communication Report</a:t>
            </a:r>
            <a:endParaRPr lang="en-US" sz="2800" b="0"/>
          </a:p>
        </p:txBody>
      </p:sp>
      <p:pic>
        <p:nvPicPr>
          <p:cNvPr id="6" name="Content Placeholder 5" descr="A screenshot of a cell phone&#10;&#10;Description generated with very high confidence">
            <a:extLst>
              <a:ext uri="{FF2B5EF4-FFF2-40B4-BE49-F238E27FC236}">
                <a16:creationId xmlns:a16="http://schemas.microsoft.com/office/drawing/2014/main" id="{ED83A30F-A5EF-4088-B5E2-8738364370C8}"/>
              </a:ext>
            </a:extLst>
          </p:cNvPr>
          <p:cNvPicPr>
            <a:picLocks noGrp="1" noChangeAspect="1"/>
          </p:cNvPicPr>
          <p:nvPr>
            <p:ph idx="1"/>
          </p:nvPr>
        </p:nvPicPr>
        <p:blipFill>
          <a:blip r:embed="rId2"/>
          <a:stretch>
            <a:fillRect/>
          </a:stretch>
        </p:blipFill>
        <p:spPr>
          <a:xfrm>
            <a:off x="546818" y="1120556"/>
            <a:ext cx="8216623" cy="2902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030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1DD05D-B5CE-4730-98E0-E8BC60F10299}"/>
              </a:ext>
            </a:extLst>
          </p:cNvPr>
          <p:cNvSpPr>
            <a:spLocks noGrp="1"/>
          </p:cNvSpPr>
          <p:nvPr>
            <p:ph type="title"/>
          </p:nvPr>
        </p:nvSpPr>
        <p:spPr>
          <a:xfrm>
            <a:off x="-763954" y="2857012"/>
            <a:ext cx="10668000" cy="1028700"/>
          </a:xfrm>
          <a:effectLst>
            <a:outerShdw blurRad="50800" dist="38100" dir="2700000" algn="tl" rotWithShape="0">
              <a:prstClr val="black">
                <a:alpha val="40000"/>
              </a:prstClr>
            </a:outerShdw>
          </a:effectLst>
        </p:spPr>
        <p:txBody>
          <a:bodyPr/>
          <a:lstStyle/>
          <a:p>
            <a:r>
              <a:rPr lang="en-US" b="0">
                <a:latin typeface="Arial"/>
                <a:cs typeface="Arial"/>
              </a:rPr>
              <a:t>Is it Really LOST?</a:t>
            </a:r>
          </a:p>
        </p:txBody>
      </p:sp>
      <p:sp>
        <p:nvSpPr>
          <p:cNvPr id="8" name="Subtitle 7">
            <a:extLst>
              <a:ext uri="{FF2B5EF4-FFF2-40B4-BE49-F238E27FC236}">
                <a16:creationId xmlns:a16="http://schemas.microsoft.com/office/drawing/2014/main" id="{26448D67-02CC-4B02-BDB9-CDA6A1814B9F}"/>
              </a:ext>
            </a:extLst>
          </p:cNvPr>
          <p:cNvSpPr>
            <a:spLocks noGrp="1"/>
          </p:cNvSpPr>
          <p:nvPr>
            <p:ph type="subTitle" idx="4294967295"/>
          </p:nvPr>
        </p:nvSpPr>
        <p:spPr>
          <a:xfrm>
            <a:off x="0" y="1123950"/>
            <a:ext cx="6400800" cy="1371600"/>
          </a:xfrm>
          <a:prstGeom prst="rect">
            <a:avLst/>
          </a:prstGeom>
        </p:spPr>
        <p:txBody>
          <a:bodyPr/>
          <a:lstStyle/>
          <a:p>
            <a:r>
              <a:rPr lang="en-US" dirty="0"/>
              <a:t>Not what you think…</a:t>
            </a:r>
          </a:p>
        </p:txBody>
      </p:sp>
    </p:spTree>
    <p:extLst>
      <p:ext uri="{BB962C8B-B14F-4D97-AF65-F5344CB8AC3E}">
        <p14:creationId xmlns:p14="http://schemas.microsoft.com/office/powerpoint/2010/main" val="122647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028BE9-02D8-4152-A5E9-3EE9CBCF220F}"/>
              </a:ext>
            </a:extLst>
          </p:cNvPr>
          <p:cNvPicPr>
            <a:picLocks noChangeAspect="1"/>
          </p:cNvPicPr>
          <p:nvPr/>
        </p:nvPicPr>
        <p:blipFill>
          <a:blip r:embed="rId2"/>
          <a:stretch>
            <a:fillRect/>
          </a:stretch>
        </p:blipFill>
        <p:spPr>
          <a:xfrm>
            <a:off x="5292299" y="1047750"/>
            <a:ext cx="3581400" cy="372040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74EBBC7-6C1E-490C-A1B5-E05B66986F60}"/>
              </a:ext>
            </a:extLst>
          </p:cNvPr>
          <p:cNvSpPr txBox="1"/>
          <p:nvPr/>
        </p:nvSpPr>
        <p:spPr>
          <a:xfrm>
            <a:off x="978" y="1910862"/>
            <a:ext cx="5211638" cy="1323439"/>
          </a:xfrm>
          <a:prstGeom prst="rect">
            <a:avLst/>
          </a:prstGeom>
          <a:noFill/>
        </p:spPr>
        <p:txBody>
          <a:bodyPr wrap="square" rtlCol="0" anchor="t">
            <a:spAutoFit/>
          </a:bodyPr>
          <a:lstStyle/>
          <a:p>
            <a:pPr marL="213995" indent="-213995">
              <a:buFont typeface="Arial" panose="020B0604020202020204" pitchFamily="34" charset="0"/>
              <a:buChar char="•"/>
            </a:pPr>
            <a:r>
              <a:rPr lang="en-US" sz="2000" dirty="0">
                <a:latin typeface="Arial"/>
                <a:cs typeface="Arial"/>
              </a:rPr>
              <a:t>What does Lost Really mean?</a:t>
            </a:r>
            <a:endParaRPr lang="en-US" sz="2000">
              <a:latin typeface="Arial"/>
              <a:cs typeface="Calibri"/>
            </a:endParaRPr>
          </a:p>
          <a:p>
            <a:pPr marL="213995" indent="-213995">
              <a:buFont typeface="Arial" panose="020B0604020202020204" pitchFamily="34" charset="0"/>
              <a:buChar char="•"/>
            </a:pPr>
            <a:r>
              <a:rPr lang="en-US" sz="2000" dirty="0">
                <a:latin typeface="Arial"/>
                <a:cs typeface="Arial"/>
              </a:rPr>
              <a:t>What does your LOST process look like? Do you understand the importance of it?</a:t>
            </a:r>
            <a:endParaRPr lang="en-US" sz="2000">
              <a:latin typeface="Arial"/>
              <a:cs typeface="Calibri"/>
            </a:endParaRPr>
          </a:p>
          <a:p>
            <a:pPr marL="213995" indent="-213995">
              <a:buFont typeface="Arial" panose="020B0604020202020204" pitchFamily="34" charset="0"/>
              <a:buChar char="•"/>
            </a:pPr>
            <a:r>
              <a:rPr lang="en-US" sz="2000" dirty="0">
                <a:latin typeface="Arial"/>
                <a:cs typeface="Arial"/>
              </a:rPr>
              <a:t>What can you make it do for you?</a:t>
            </a:r>
            <a:endParaRPr lang="en-US" sz="2000">
              <a:latin typeface="Arial"/>
              <a:cs typeface="Calibri"/>
            </a:endParaRPr>
          </a:p>
        </p:txBody>
      </p:sp>
      <p:sp>
        <p:nvSpPr>
          <p:cNvPr id="6" name="Title 5">
            <a:extLst>
              <a:ext uri="{FF2B5EF4-FFF2-40B4-BE49-F238E27FC236}">
                <a16:creationId xmlns:a16="http://schemas.microsoft.com/office/drawing/2014/main" id="{BBAFC89F-1FC7-4A40-A0D5-13041BAF955C}"/>
              </a:ext>
            </a:extLst>
          </p:cNvPr>
          <p:cNvSpPr>
            <a:spLocks noGrp="1"/>
          </p:cNvSpPr>
          <p:nvPr>
            <p:ph type="title"/>
          </p:nvPr>
        </p:nvSpPr>
        <p:spPr>
          <a:xfrm>
            <a:off x="-1954" y="273538"/>
            <a:ext cx="8229600" cy="514350"/>
          </a:xfrm>
        </p:spPr>
        <p:txBody>
          <a:bodyPr anchor="t"/>
          <a:lstStyle/>
          <a:p>
            <a:r>
              <a:rPr lang="en-US" sz="2800" b="0">
                <a:latin typeface="Arial"/>
                <a:cs typeface="Arial"/>
              </a:rPr>
              <a:t>Let the CRM Work For you</a:t>
            </a:r>
          </a:p>
        </p:txBody>
      </p:sp>
    </p:spTree>
    <p:extLst>
      <p:ext uri="{BB962C8B-B14F-4D97-AF65-F5344CB8AC3E}">
        <p14:creationId xmlns:p14="http://schemas.microsoft.com/office/powerpoint/2010/main" val="205206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291B8-1A83-4812-B436-97B364C5485A}"/>
              </a:ext>
            </a:extLst>
          </p:cNvPr>
          <p:cNvPicPr>
            <a:picLocks noChangeAspect="1"/>
          </p:cNvPicPr>
          <p:nvPr/>
        </p:nvPicPr>
        <p:blipFill>
          <a:blip r:embed="rId2"/>
          <a:stretch>
            <a:fillRect/>
          </a:stretch>
        </p:blipFill>
        <p:spPr>
          <a:xfrm>
            <a:off x="609600" y="1161009"/>
            <a:ext cx="3570250" cy="35228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F028BE9-02D8-4152-A5E9-3EE9CBCF220F}"/>
              </a:ext>
            </a:extLst>
          </p:cNvPr>
          <p:cNvPicPr>
            <a:picLocks noChangeAspect="1"/>
          </p:cNvPicPr>
          <p:nvPr/>
        </p:nvPicPr>
        <p:blipFill>
          <a:blip r:embed="rId3"/>
          <a:stretch>
            <a:fillRect/>
          </a:stretch>
        </p:blipFill>
        <p:spPr>
          <a:xfrm>
            <a:off x="5048412" y="1150471"/>
            <a:ext cx="3392341" cy="353330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66927B3-FF88-4F1E-8E28-F8A9E59DB0B8}"/>
              </a:ext>
            </a:extLst>
          </p:cNvPr>
          <p:cNvSpPr txBox="1"/>
          <p:nvPr/>
        </p:nvSpPr>
        <p:spPr>
          <a:xfrm>
            <a:off x="977" y="306265"/>
            <a:ext cx="45651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latin typeface="Arial"/>
                <a:cs typeface="Arial"/>
              </a:rPr>
              <a:t>Identify Your Timeline</a:t>
            </a:r>
            <a:endParaRPr lang="en-US" sz="2800">
              <a:latin typeface="Arial"/>
              <a:cs typeface="Calibri"/>
            </a:endParaRPr>
          </a:p>
        </p:txBody>
      </p:sp>
    </p:spTree>
    <p:extLst>
      <p:ext uri="{BB962C8B-B14F-4D97-AF65-F5344CB8AC3E}">
        <p14:creationId xmlns:p14="http://schemas.microsoft.com/office/powerpoint/2010/main" val="72764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A6E34-CF2C-4884-84FD-42F197DD3374}"/>
              </a:ext>
            </a:extLst>
          </p:cNvPr>
          <p:cNvSpPr>
            <a:spLocks noGrp="1"/>
          </p:cNvSpPr>
          <p:nvPr>
            <p:ph type="title"/>
          </p:nvPr>
        </p:nvSpPr>
        <p:spPr>
          <a:xfrm>
            <a:off x="-720969" y="2886319"/>
            <a:ext cx="10668000" cy="1028700"/>
          </a:xfrm>
          <a:effectLst>
            <a:outerShdw blurRad="50800" dist="38100" dir="2700000" algn="tl" rotWithShape="0">
              <a:prstClr val="black">
                <a:alpha val="40000"/>
              </a:prstClr>
            </a:outerShdw>
          </a:effectLst>
        </p:spPr>
        <p:txBody>
          <a:bodyPr/>
          <a:lstStyle/>
          <a:p>
            <a:r>
              <a:rPr lang="en-US" b="0" dirty="0">
                <a:latin typeface="Arial"/>
                <a:cs typeface="Arial"/>
              </a:rPr>
              <a:t>Tag…you’re it!</a:t>
            </a:r>
          </a:p>
        </p:txBody>
      </p:sp>
    </p:spTree>
    <p:extLst>
      <p:ext uri="{BB962C8B-B14F-4D97-AF65-F5344CB8AC3E}">
        <p14:creationId xmlns:p14="http://schemas.microsoft.com/office/powerpoint/2010/main" val="227821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B1F9-8A99-4F82-B5E3-1C673B43603A}"/>
              </a:ext>
            </a:extLst>
          </p:cNvPr>
          <p:cNvSpPr>
            <a:spLocks noGrp="1"/>
          </p:cNvSpPr>
          <p:nvPr>
            <p:ph type="title"/>
          </p:nvPr>
        </p:nvSpPr>
        <p:spPr>
          <a:xfrm>
            <a:off x="-2083" y="-379749"/>
            <a:ext cx="5392746" cy="1200150"/>
          </a:xfrm>
          <a:effectLst>
            <a:outerShdw blurRad="50800" dist="38100" dir="2700000" algn="tl" rotWithShape="0">
              <a:prstClr val="black">
                <a:alpha val="40000"/>
              </a:prstClr>
            </a:outerShdw>
          </a:effectLst>
        </p:spPr>
        <p:txBody>
          <a:bodyPr/>
          <a:lstStyle/>
          <a:p>
            <a:r>
              <a:rPr lang="en-US" sz="2800" b="0">
                <a:latin typeface="Arial"/>
                <a:cs typeface="Arial"/>
              </a:rPr>
              <a:t>The "What" and The "Why "</a:t>
            </a:r>
            <a:endParaRPr lang="en-US" sz="2800" b="0"/>
          </a:p>
        </p:txBody>
      </p:sp>
      <p:sp>
        <p:nvSpPr>
          <p:cNvPr id="4" name="Text Placeholder 3">
            <a:extLst>
              <a:ext uri="{FF2B5EF4-FFF2-40B4-BE49-F238E27FC236}">
                <a16:creationId xmlns:a16="http://schemas.microsoft.com/office/drawing/2014/main" id="{2BBEB38E-C127-4791-9F74-8E7844583257}"/>
              </a:ext>
            </a:extLst>
          </p:cNvPr>
          <p:cNvSpPr>
            <a:spLocks noGrp="1"/>
          </p:cNvSpPr>
          <p:nvPr>
            <p:ph type="body" sz="half" idx="2"/>
          </p:nvPr>
        </p:nvSpPr>
        <p:spPr>
          <a:xfrm>
            <a:off x="1100" y="1432241"/>
            <a:ext cx="3689258" cy="2858691"/>
          </a:xfrm>
        </p:spPr>
        <p:txBody>
          <a:bodyPr anchor="t"/>
          <a:lstStyle/>
          <a:p>
            <a:pPr marL="213995" indent="-213995">
              <a:buFont typeface="Arial" panose="020B0604020202020204" pitchFamily="34" charset="0"/>
              <a:buChar char="•"/>
            </a:pPr>
            <a:r>
              <a:rPr lang="en-US" sz="1800" b="0" dirty="0">
                <a:latin typeface="Arial"/>
                <a:cs typeface="Arial"/>
              </a:rPr>
              <a:t>78% of this business is internet</a:t>
            </a:r>
          </a:p>
          <a:p>
            <a:pPr marL="213995" indent="-213995">
              <a:buFont typeface="Arial" panose="020B0604020202020204" pitchFamily="34" charset="0"/>
              <a:buChar char="•"/>
            </a:pPr>
            <a:r>
              <a:rPr lang="en-US" sz="1800" b="0" dirty="0">
                <a:latin typeface="Arial"/>
                <a:cs typeface="Arial"/>
              </a:rPr>
              <a:t>Closing internet leads Around 7%</a:t>
            </a:r>
          </a:p>
          <a:p>
            <a:pPr marL="213995" indent="-213995">
              <a:buFont typeface="Arial" panose="020B0604020202020204" pitchFamily="34" charset="0"/>
              <a:buChar char="•"/>
            </a:pPr>
            <a:r>
              <a:rPr lang="en-US" sz="1800" b="0" dirty="0">
                <a:latin typeface="Arial"/>
                <a:cs typeface="Arial"/>
              </a:rPr>
              <a:t>So what happened to the 93%  of our business</a:t>
            </a:r>
          </a:p>
          <a:p>
            <a:pPr marL="556895" lvl="1" indent="-213995">
              <a:buFont typeface="Arial" panose="020B0604020202020204" pitchFamily="34" charset="0"/>
              <a:buChar char="•"/>
            </a:pPr>
            <a:r>
              <a:rPr lang="en-US" sz="1800" dirty="0"/>
              <a:t>“we are working them”</a:t>
            </a:r>
            <a:endParaRPr lang="en-US" sz="1800"/>
          </a:p>
          <a:p>
            <a:pPr marL="556895" lvl="1" indent="-213995">
              <a:buFont typeface="Arial" panose="020B0604020202020204" pitchFamily="34" charset="0"/>
              <a:buChar char="•"/>
            </a:pPr>
            <a:r>
              <a:rPr lang="en-US" sz="1800" dirty="0"/>
              <a:t>“hammering the phone”</a:t>
            </a:r>
          </a:p>
          <a:p>
            <a:pPr marL="556895" lvl="1" indent="-213995">
              <a:buFont typeface="Arial" panose="020B0604020202020204" pitchFamily="34" charset="0"/>
              <a:buChar char="•"/>
            </a:pPr>
            <a:endParaRPr lang="en-US" sz="1800" dirty="0"/>
          </a:p>
          <a:p>
            <a:pPr marL="556895" lvl="1" indent="-213995">
              <a:buFont typeface="Arial" panose="020B0604020202020204" pitchFamily="34" charset="0"/>
              <a:buChar char="•"/>
            </a:pPr>
            <a:endParaRPr lang="en-US" sz="1800" dirty="0"/>
          </a:p>
          <a:p>
            <a:pPr lvl="1"/>
            <a:r>
              <a:rPr lang="en-US" sz="1800" dirty="0"/>
              <a:t>	</a:t>
            </a:r>
          </a:p>
        </p:txBody>
      </p:sp>
      <p:pic>
        <p:nvPicPr>
          <p:cNvPr id="12" name="Content Placeholder 11">
            <a:extLst>
              <a:ext uri="{FF2B5EF4-FFF2-40B4-BE49-F238E27FC236}">
                <a16:creationId xmlns:a16="http://schemas.microsoft.com/office/drawing/2014/main" id="{44B9DF1B-2F9D-4897-A5FA-563C27B96C3A}"/>
              </a:ext>
            </a:extLst>
          </p:cNvPr>
          <p:cNvPicPr>
            <a:picLocks noGrp="1" noChangeAspect="1"/>
          </p:cNvPicPr>
          <p:nvPr>
            <p:ph idx="1"/>
          </p:nvPr>
        </p:nvPicPr>
        <p:blipFill>
          <a:blip r:embed="rId2"/>
          <a:stretch>
            <a:fillRect/>
          </a:stretch>
        </p:blipFill>
        <p:spPr>
          <a:xfrm>
            <a:off x="6138754" y="1428750"/>
            <a:ext cx="2887231" cy="268983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14B70FC9-AD92-4463-B1D3-02002AF9DC10}"/>
              </a:ext>
            </a:extLst>
          </p:cNvPr>
          <p:cNvPicPr>
            <a:picLocks noChangeAspect="1"/>
          </p:cNvPicPr>
          <p:nvPr/>
        </p:nvPicPr>
        <p:blipFill>
          <a:blip r:embed="rId3"/>
          <a:stretch>
            <a:fillRect/>
          </a:stretch>
        </p:blipFill>
        <p:spPr>
          <a:xfrm>
            <a:off x="3890311" y="1431952"/>
            <a:ext cx="1919288" cy="2693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116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EBF530-B3AF-4D33-87E7-F412C3B707BE}"/>
              </a:ext>
            </a:extLst>
          </p:cNvPr>
          <p:cNvSpPr>
            <a:spLocks noGrp="1"/>
          </p:cNvSpPr>
          <p:nvPr>
            <p:ph type="title"/>
          </p:nvPr>
        </p:nvSpPr>
        <p:spPr>
          <a:xfrm>
            <a:off x="977" y="-391258"/>
            <a:ext cx="6151959" cy="1200150"/>
          </a:xfrm>
          <a:effectLst>
            <a:outerShdw blurRad="50800" dist="38100" dir="2700000" algn="tl" rotWithShape="0">
              <a:prstClr val="black">
                <a:alpha val="40000"/>
              </a:prstClr>
            </a:outerShdw>
          </a:effectLst>
        </p:spPr>
        <p:txBody>
          <a:bodyPr/>
          <a:lstStyle/>
          <a:p>
            <a:r>
              <a:rPr lang="en-US" sz="2800" b="0" dirty="0">
                <a:latin typeface="Arial"/>
                <a:cs typeface="Arial"/>
              </a:rPr>
              <a:t>Statuses = Tagging</a:t>
            </a:r>
          </a:p>
        </p:txBody>
      </p:sp>
      <p:sp>
        <p:nvSpPr>
          <p:cNvPr id="9" name="Text Placeholder 8">
            <a:extLst>
              <a:ext uri="{FF2B5EF4-FFF2-40B4-BE49-F238E27FC236}">
                <a16:creationId xmlns:a16="http://schemas.microsoft.com/office/drawing/2014/main" id="{046C38CF-0EC1-4F53-9CDB-96AD0CAFDC57}"/>
              </a:ext>
            </a:extLst>
          </p:cNvPr>
          <p:cNvSpPr>
            <a:spLocks noGrp="1"/>
          </p:cNvSpPr>
          <p:nvPr>
            <p:ph type="body" sz="half" idx="2"/>
          </p:nvPr>
        </p:nvSpPr>
        <p:spPr>
          <a:xfrm>
            <a:off x="-977" y="1142404"/>
            <a:ext cx="3657600" cy="2858691"/>
          </a:xfrm>
        </p:spPr>
        <p:txBody>
          <a:bodyPr/>
          <a:lstStyle/>
          <a:p>
            <a:pPr marL="214313" indent="-214313">
              <a:buFont typeface="Arial" panose="020B0604020202020204" pitchFamily="34" charset="0"/>
              <a:buChar char="•"/>
            </a:pPr>
            <a:r>
              <a:rPr lang="en-US" sz="1400" dirty="0"/>
              <a:t>Most stores uses statuses to trigger process changes</a:t>
            </a:r>
          </a:p>
          <a:p>
            <a:pPr marL="214313" indent="-214313">
              <a:buFont typeface="Arial" panose="020B0604020202020204" pitchFamily="34" charset="0"/>
              <a:buChar char="•"/>
            </a:pPr>
            <a:r>
              <a:rPr lang="en-US" sz="1400" dirty="0"/>
              <a:t>Most store use statuses in automation within a process. </a:t>
            </a:r>
          </a:p>
          <a:p>
            <a:r>
              <a:rPr lang="en-US" sz="1400" dirty="0"/>
              <a:t> A different way of looking at reporting. </a:t>
            </a:r>
          </a:p>
          <a:p>
            <a:pPr marL="214313" indent="-214313">
              <a:buFont typeface="Arial" panose="020B0604020202020204" pitchFamily="34" charset="0"/>
              <a:buChar char="•"/>
            </a:pPr>
            <a:r>
              <a:rPr lang="en-US" sz="1400" dirty="0"/>
              <a:t>Reporting consists of all controlled data</a:t>
            </a:r>
          </a:p>
          <a:p>
            <a:pPr marL="557213" lvl="1" indent="-214313">
              <a:buFont typeface="Arial" panose="020B0604020202020204" pitchFamily="34" charset="0"/>
              <a:buChar char="•"/>
            </a:pPr>
            <a:r>
              <a:rPr lang="en-US" sz="1400" dirty="0"/>
              <a:t>Leads, appts set, show and sold</a:t>
            </a:r>
          </a:p>
          <a:p>
            <a:pPr marL="557213" lvl="1" indent="-214313">
              <a:buFont typeface="Arial" panose="020B0604020202020204" pitchFamily="34" charset="0"/>
              <a:buChar char="•"/>
            </a:pPr>
            <a:endParaRPr lang="en-US" sz="1400" dirty="0"/>
          </a:p>
          <a:p>
            <a:pPr marL="214313" indent="-214313">
              <a:buFont typeface="Arial" panose="020B0604020202020204" pitchFamily="34" charset="0"/>
              <a:buChar char="•"/>
            </a:pPr>
            <a:r>
              <a:rPr lang="en-US" sz="1400" dirty="0"/>
              <a:t>You can use statuses to tag your leads and report on every opportunity for where we can identify failure (failure is the best thing when it is reporting on the business you “didn’t” sell)			</a:t>
            </a:r>
          </a:p>
        </p:txBody>
      </p:sp>
      <p:pic>
        <p:nvPicPr>
          <p:cNvPr id="10" name="Content Placeholder 9">
            <a:extLst>
              <a:ext uri="{FF2B5EF4-FFF2-40B4-BE49-F238E27FC236}">
                <a16:creationId xmlns:a16="http://schemas.microsoft.com/office/drawing/2014/main" id="{1AB01B0A-8C97-4C48-B11E-86B7AAF7567C}"/>
              </a:ext>
            </a:extLst>
          </p:cNvPr>
          <p:cNvPicPr>
            <a:picLocks noGrp="1" noChangeAspect="1"/>
          </p:cNvPicPr>
          <p:nvPr>
            <p:ph idx="1"/>
          </p:nvPr>
        </p:nvPicPr>
        <p:blipFill>
          <a:blip r:embed="rId2"/>
          <a:stretch>
            <a:fillRect/>
          </a:stretch>
        </p:blipFill>
        <p:spPr>
          <a:xfrm>
            <a:off x="4180254" y="947127"/>
            <a:ext cx="4800600" cy="3758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7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6211-0B1D-48B7-83DB-D9B50EB3E7B0}"/>
              </a:ext>
            </a:extLst>
          </p:cNvPr>
          <p:cNvSpPr>
            <a:spLocks noGrp="1"/>
          </p:cNvSpPr>
          <p:nvPr>
            <p:ph type="title"/>
          </p:nvPr>
        </p:nvSpPr>
        <p:spPr>
          <a:xfrm>
            <a:off x="978" y="-415412"/>
            <a:ext cx="6520961" cy="1200150"/>
          </a:xfrm>
          <a:effectLst>
            <a:outerShdw blurRad="50800" dist="38100" dir="2700000" algn="tl" rotWithShape="0">
              <a:prstClr val="black">
                <a:alpha val="40000"/>
              </a:prstClr>
            </a:outerShdw>
          </a:effectLst>
        </p:spPr>
        <p:txBody>
          <a:bodyPr/>
          <a:lstStyle/>
          <a:p>
            <a:r>
              <a:rPr lang="en-US" sz="2800" b="0" dirty="0">
                <a:latin typeface="Arial"/>
                <a:cs typeface="Arial"/>
              </a:rPr>
              <a:t>Tagging every phone and internet lead</a:t>
            </a:r>
          </a:p>
        </p:txBody>
      </p:sp>
      <p:pic>
        <p:nvPicPr>
          <p:cNvPr id="5" name="Content Placeholder 4">
            <a:extLst>
              <a:ext uri="{FF2B5EF4-FFF2-40B4-BE49-F238E27FC236}">
                <a16:creationId xmlns:a16="http://schemas.microsoft.com/office/drawing/2014/main" id="{B7C3B8EC-2576-4A0A-8EED-3F1D2B1F7F5B}"/>
              </a:ext>
            </a:extLst>
          </p:cNvPr>
          <p:cNvPicPr>
            <a:picLocks noGrp="1" noChangeAspect="1"/>
          </p:cNvPicPr>
          <p:nvPr>
            <p:ph idx="1"/>
          </p:nvPr>
        </p:nvPicPr>
        <p:blipFill>
          <a:blip r:embed="rId2"/>
          <a:stretch>
            <a:fillRect/>
          </a:stretch>
        </p:blipFill>
        <p:spPr>
          <a:xfrm>
            <a:off x="3768251" y="1015148"/>
            <a:ext cx="5166671" cy="376795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7B9341B2-73EC-4C8F-85BE-2DEFE962C15B}"/>
              </a:ext>
            </a:extLst>
          </p:cNvPr>
          <p:cNvSpPr>
            <a:spLocks noGrp="1"/>
          </p:cNvSpPr>
          <p:nvPr>
            <p:ph type="body" sz="half" idx="2"/>
          </p:nvPr>
        </p:nvSpPr>
        <p:spPr>
          <a:xfrm>
            <a:off x="978" y="2309139"/>
            <a:ext cx="3684526" cy="1329807"/>
          </a:xfrm>
        </p:spPr>
        <p:txBody>
          <a:bodyPr anchor="t"/>
          <a:lstStyle/>
          <a:p>
            <a:r>
              <a:rPr lang="en-US" sz="1800" b="0">
                <a:latin typeface="Arial"/>
                <a:cs typeface="Arial"/>
              </a:rPr>
              <a:t>Yes, manual,</a:t>
            </a:r>
            <a:endParaRPr lang="en-US" sz="1800" b="0" dirty="0">
              <a:latin typeface="Arial"/>
              <a:cs typeface="Arial"/>
            </a:endParaRPr>
          </a:p>
          <a:p>
            <a:r>
              <a:rPr lang="en-US" sz="1800" b="0" dirty="0">
                <a:latin typeface="Arial"/>
                <a:cs typeface="Arial"/>
              </a:rPr>
              <a:t>It’s the only way to identify the “what and why” in our business..</a:t>
            </a:r>
          </a:p>
          <a:p>
            <a:endParaRPr lang="en-US" b="0" dirty="0"/>
          </a:p>
        </p:txBody>
      </p:sp>
      <p:cxnSp>
        <p:nvCxnSpPr>
          <p:cNvPr id="7" name="Straight Arrow Connector 6">
            <a:extLst>
              <a:ext uri="{FF2B5EF4-FFF2-40B4-BE49-F238E27FC236}">
                <a16:creationId xmlns:a16="http://schemas.microsoft.com/office/drawing/2014/main" id="{C4E1B254-70BA-47A1-A08B-D6C6FA32A045}"/>
              </a:ext>
            </a:extLst>
          </p:cNvPr>
          <p:cNvCxnSpPr>
            <a:cxnSpLocks/>
          </p:cNvCxnSpPr>
          <p:nvPr/>
        </p:nvCxnSpPr>
        <p:spPr>
          <a:xfrm flipH="1" flipV="1">
            <a:off x="6248401" y="4085454"/>
            <a:ext cx="1904999" cy="543696"/>
          </a:xfrm>
          <a:prstGeom prst="straightConnector1">
            <a:avLst/>
          </a:prstGeom>
          <a:ln w="57150">
            <a:tailEnd type="triangl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76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2DD223-7BBF-4492-BEB6-0C015CE68299}"/>
              </a:ext>
            </a:extLst>
          </p:cNvPr>
          <p:cNvSpPr>
            <a:spLocks noGrp="1"/>
          </p:cNvSpPr>
          <p:nvPr>
            <p:ph type="title"/>
          </p:nvPr>
        </p:nvSpPr>
        <p:spPr>
          <a:xfrm>
            <a:off x="1610946" y="2899019"/>
            <a:ext cx="5926993" cy="800100"/>
          </a:xfrm>
          <a:effectLst>
            <a:outerShdw blurRad="50800" dist="38100" dir="2700000" algn="tl" rotWithShape="0">
              <a:prstClr val="black">
                <a:alpha val="40000"/>
              </a:prstClr>
            </a:outerShdw>
          </a:effectLst>
        </p:spPr>
        <p:txBody>
          <a:bodyPr/>
          <a:lstStyle/>
          <a:p>
            <a:r>
              <a:rPr lang="en-US" b="0" dirty="0">
                <a:latin typeface="Arial"/>
                <a:cs typeface="Arial"/>
              </a:rPr>
              <a:t>Better utilization from sales staff with 1 on 1’s</a:t>
            </a:r>
          </a:p>
        </p:txBody>
      </p:sp>
    </p:spTree>
    <p:extLst>
      <p:ext uri="{BB962C8B-B14F-4D97-AF65-F5344CB8AC3E}">
        <p14:creationId xmlns:p14="http://schemas.microsoft.com/office/powerpoint/2010/main" val="398524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1123950"/>
            <a:ext cx="4648200" cy="132343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algn="ctr"/>
            <a:r>
              <a:rPr lang="en-US" sz="4000" dirty="0">
                <a:solidFill>
                  <a:schemeClr val="bg1"/>
                </a:solidFill>
              </a:rPr>
              <a:t>X-Ray </a:t>
            </a:r>
            <a:r>
              <a:rPr lang="en-US" sz="4000" dirty="0">
                <a:solidFill>
                  <a:schemeClr val="bg1"/>
                </a:solidFill>
                <a:latin typeface="Calibri"/>
                <a:cs typeface="Calibri"/>
              </a:rPr>
              <a:t>Vision</a:t>
            </a:r>
            <a:r>
              <a:rPr lang="en-US" sz="4000" dirty="0">
                <a:solidFill>
                  <a:schemeClr val="bg1"/>
                </a:solidFill>
              </a:rPr>
              <a:t> to Boost Sales and Utilization</a:t>
            </a:r>
            <a:endParaRPr lang="en-US" sz="4000" dirty="0">
              <a:solidFill>
                <a:schemeClr val="bg1"/>
              </a:solidFill>
              <a:latin typeface="Helvetica" pitchFamily="2" charset="0"/>
              <a:cs typeface="Arial"/>
            </a:endParaRPr>
          </a:p>
        </p:txBody>
      </p:sp>
      <p:sp>
        <p:nvSpPr>
          <p:cNvPr id="3" name="TextBox 2">
            <a:extLst>
              <a:ext uri="{FF2B5EF4-FFF2-40B4-BE49-F238E27FC236}">
                <a16:creationId xmlns:a16="http://schemas.microsoft.com/office/drawing/2014/main" id="{0912C294-8930-4754-89C1-65A242F04DE7}"/>
              </a:ext>
            </a:extLst>
          </p:cNvPr>
          <p:cNvSpPr txBox="1"/>
          <p:nvPr/>
        </p:nvSpPr>
        <p:spPr>
          <a:xfrm>
            <a:off x="5208110" y="2696112"/>
            <a:ext cx="3071179"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rPr>
              <a:t>Kevin Schmitt</a:t>
            </a:r>
          </a:p>
          <a:p>
            <a:pPr algn="ctr"/>
            <a:r>
              <a:rPr lang="en-US" sz="2000" dirty="0">
                <a:solidFill>
                  <a:schemeClr val="bg1"/>
                </a:solidFill>
              </a:rPr>
              <a:t>Sr. Performance Manager</a:t>
            </a:r>
          </a:p>
          <a:p>
            <a:endParaRPr lang="en-US" sz="2000" dirty="0"/>
          </a:p>
        </p:txBody>
      </p:sp>
    </p:spTree>
    <p:extLst>
      <p:ext uri="{BB962C8B-B14F-4D97-AF65-F5344CB8AC3E}">
        <p14:creationId xmlns:p14="http://schemas.microsoft.com/office/powerpoint/2010/main" val="92076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1E5A-BF03-4C0D-86BC-1D7178B5A408}"/>
              </a:ext>
            </a:extLst>
          </p:cNvPr>
          <p:cNvSpPr>
            <a:spLocks noGrp="1"/>
          </p:cNvSpPr>
          <p:nvPr>
            <p:ph type="ctrTitle"/>
          </p:nvPr>
        </p:nvSpPr>
        <p:spPr>
          <a:xfrm>
            <a:off x="4572000" y="1885950"/>
            <a:ext cx="4876800" cy="2590800"/>
          </a:xfrm>
        </p:spPr>
        <p:txBody>
          <a:bodyPr anchor="t"/>
          <a:lstStyle/>
          <a:p>
            <a:pPr algn="ctr"/>
            <a:r>
              <a:rPr lang="en-US" i="1" dirty="0">
                <a:solidFill>
                  <a:schemeClr val="bg1"/>
                </a:solidFill>
                <a:latin typeface="Arial"/>
                <a:cs typeface="Arial"/>
              </a:rPr>
              <a:t>All New Coaching Dashboard 1 on 1</a:t>
            </a:r>
          </a:p>
        </p:txBody>
      </p:sp>
    </p:spTree>
    <p:extLst>
      <p:ext uri="{BB962C8B-B14F-4D97-AF65-F5344CB8AC3E}">
        <p14:creationId xmlns:p14="http://schemas.microsoft.com/office/powerpoint/2010/main" val="240618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65E6C4-44ED-442B-81AE-809FA38500EF}"/>
              </a:ext>
            </a:extLst>
          </p:cNvPr>
          <p:cNvPicPr>
            <a:picLocks noChangeAspect="1"/>
          </p:cNvPicPr>
          <p:nvPr/>
        </p:nvPicPr>
        <p:blipFill>
          <a:blip r:embed="rId2"/>
          <a:stretch>
            <a:fillRect/>
          </a:stretch>
        </p:blipFill>
        <p:spPr>
          <a:xfrm>
            <a:off x="1187309" y="875812"/>
            <a:ext cx="6769381" cy="4067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49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7829E-E0D0-4202-B966-FF566D0CBC38}"/>
              </a:ext>
            </a:extLst>
          </p:cNvPr>
          <p:cNvPicPr>
            <a:picLocks noChangeAspect="1"/>
          </p:cNvPicPr>
          <p:nvPr/>
        </p:nvPicPr>
        <p:blipFill>
          <a:blip r:embed="rId2"/>
          <a:stretch>
            <a:fillRect/>
          </a:stretch>
        </p:blipFill>
        <p:spPr>
          <a:xfrm>
            <a:off x="1127328" y="895350"/>
            <a:ext cx="6889344" cy="4139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97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DD92A-9F47-4781-83FF-6FBD1B563174}"/>
              </a:ext>
            </a:extLst>
          </p:cNvPr>
          <p:cNvPicPr>
            <a:picLocks noChangeAspect="1"/>
          </p:cNvPicPr>
          <p:nvPr/>
        </p:nvPicPr>
        <p:blipFill>
          <a:blip r:embed="rId2"/>
          <a:stretch>
            <a:fillRect/>
          </a:stretch>
        </p:blipFill>
        <p:spPr>
          <a:xfrm>
            <a:off x="1164398" y="905119"/>
            <a:ext cx="6815203" cy="4154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669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16D74-E3DD-4A52-ABE6-9B61B02D1774}"/>
              </a:ext>
            </a:extLst>
          </p:cNvPr>
          <p:cNvPicPr>
            <a:picLocks noChangeAspect="1"/>
          </p:cNvPicPr>
          <p:nvPr/>
        </p:nvPicPr>
        <p:blipFill>
          <a:blip r:embed="rId2"/>
          <a:stretch>
            <a:fillRect/>
          </a:stretch>
        </p:blipFill>
        <p:spPr>
          <a:xfrm>
            <a:off x="533400" y="981319"/>
            <a:ext cx="8077200" cy="38910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384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887A8-BB98-47EC-8496-FB860F42C44B}"/>
              </a:ext>
            </a:extLst>
          </p:cNvPr>
          <p:cNvSpPr>
            <a:spLocks noGrp="1"/>
          </p:cNvSpPr>
          <p:nvPr>
            <p:ph type="title"/>
          </p:nvPr>
        </p:nvSpPr>
        <p:spPr>
          <a:xfrm>
            <a:off x="367323" y="3059234"/>
            <a:ext cx="8411308" cy="833316"/>
          </a:xfrm>
          <a:effectLst>
            <a:outerShdw blurRad="50800" dist="38100" dir="2700000" algn="tl" rotWithShape="0">
              <a:prstClr val="black">
                <a:alpha val="40000"/>
              </a:prstClr>
            </a:outerShdw>
          </a:effectLst>
        </p:spPr>
        <p:txBody>
          <a:bodyPr/>
          <a:lstStyle/>
          <a:p>
            <a:r>
              <a:rPr lang="en-US" b="0">
                <a:latin typeface="Arial"/>
                <a:cs typeface="Arial"/>
              </a:rPr>
              <a:t>Red Flags and Understanding Settings </a:t>
            </a:r>
            <a:endParaRPr lang="en-US" b="0"/>
          </a:p>
        </p:txBody>
      </p:sp>
      <p:sp>
        <p:nvSpPr>
          <p:cNvPr id="6" name="Text Placeholder 5">
            <a:extLst>
              <a:ext uri="{FF2B5EF4-FFF2-40B4-BE49-F238E27FC236}">
                <a16:creationId xmlns:a16="http://schemas.microsoft.com/office/drawing/2014/main" id="{D45D9B7C-58D6-41E5-9244-6DC794993EFF}"/>
              </a:ext>
            </a:extLst>
          </p:cNvPr>
          <p:cNvSpPr>
            <a:spLocks noGrp="1"/>
          </p:cNvSpPr>
          <p:nvPr>
            <p:ph type="body" idx="4294967295"/>
          </p:nvPr>
        </p:nvSpPr>
        <p:spPr>
          <a:xfrm>
            <a:off x="533400" y="2724150"/>
            <a:ext cx="7886700" cy="1125538"/>
          </a:xfrm>
          <a:effectLst>
            <a:outerShdw blurRad="50800" dist="38100" dir="2700000" algn="tl" rotWithShape="0">
              <a:prstClr val="black">
                <a:alpha val="40000"/>
              </a:prstClr>
            </a:outerShdw>
          </a:effectLst>
        </p:spPr>
        <p:txBody>
          <a:bodyPr anchor="t"/>
          <a:lstStyle/>
          <a:p>
            <a:pPr marL="0" indent="0" algn="ctr">
              <a:buNone/>
            </a:pPr>
            <a:r>
              <a:rPr lang="en-US">
                <a:solidFill>
                  <a:schemeClr val="bg1"/>
                </a:solidFill>
              </a:rPr>
              <a:t>The BIG RED Button</a:t>
            </a:r>
          </a:p>
        </p:txBody>
      </p:sp>
    </p:spTree>
    <p:extLst>
      <p:ext uri="{BB962C8B-B14F-4D97-AF65-F5344CB8AC3E}">
        <p14:creationId xmlns:p14="http://schemas.microsoft.com/office/powerpoint/2010/main" val="3568765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6F50DD6-9FE7-DC4C-8E45-C0C0E27121A9}"/>
              </a:ext>
            </a:extLst>
          </p:cNvPr>
          <p:cNvGrpSpPr/>
          <p:nvPr/>
        </p:nvGrpSpPr>
        <p:grpSpPr>
          <a:xfrm>
            <a:off x="482162" y="1591003"/>
            <a:ext cx="3886200" cy="1666547"/>
            <a:chOff x="482162" y="1591002"/>
            <a:chExt cx="3886200" cy="1666547"/>
          </a:xfrm>
          <a:effectLst>
            <a:outerShdw blurRad="50800" dist="38100" dir="2700000" algn="tl" rotWithShape="0">
              <a:prstClr val="black">
                <a:alpha val="40000"/>
              </a:prstClr>
            </a:outerShdw>
          </a:effectLst>
        </p:grpSpPr>
        <p:sp>
          <p:nvSpPr>
            <p:cNvPr id="7" name="Rounded Rectangle 6">
              <a:extLst>
                <a:ext uri="{FF2B5EF4-FFF2-40B4-BE49-F238E27FC236}">
                  <a16:creationId xmlns:a16="http://schemas.microsoft.com/office/drawing/2014/main" id="{499B13BD-AA18-0A47-A237-2F4907B44251}"/>
                </a:ext>
              </a:extLst>
            </p:cNvPr>
            <p:cNvSpPr/>
            <p:nvPr/>
          </p:nvSpPr>
          <p:spPr>
            <a:xfrm>
              <a:off x="482162" y="1591002"/>
              <a:ext cx="3886200" cy="1666547"/>
            </a:xfrm>
            <a:prstGeom prst="roundRect">
              <a:avLst/>
            </a:prstGeom>
            <a:solidFill>
              <a:srgbClr val="00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65B97-2618-41BA-9FFC-EEF684891077}"/>
                </a:ext>
              </a:extLst>
            </p:cNvPr>
            <p:cNvSpPr txBox="1"/>
            <p:nvPr/>
          </p:nvSpPr>
          <p:spPr>
            <a:xfrm>
              <a:off x="688215" y="1809750"/>
              <a:ext cx="3527747"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rgbClr val="F5F5F5"/>
                  </a:solidFill>
                  <a:latin typeface="Arial Regular"/>
                </a:rPr>
                <a:t>Internal sales process</a:t>
              </a:r>
            </a:p>
            <a:p>
              <a:pPr algn="ctr"/>
              <a:endParaRPr lang="en-US" sz="1600" dirty="0">
                <a:solidFill>
                  <a:srgbClr val="F5F5F5"/>
                </a:solidFill>
                <a:latin typeface="Arial Regular"/>
              </a:endParaRPr>
            </a:p>
            <a:p>
              <a:pPr algn="ctr"/>
              <a:r>
                <a:rPr lang="en-US" sz="1600" dirty="0">
                  <a:solidFill>
                    <a:srgbClr val="F5F5F5"/>
                  </a:solidFill>
                  <a:latin typeface="Arial Regular"/>
                </a:rPr>
                <a:t>What you want to happen</a:t>
              </a:r>
            </a:p>
          </p:txBody>
        </p:sp>
      </p:grpSp>
      <p:grpSp>
        <p:nvGrpSpPr>
          <p:cNvPr id="10" name="Group 9">
            <a:extLst>
              <a:ext uri="{FF2B5EF4-FFF2-40B4-BE49-F238E27FC236}">
                <a16:creationId xmlns:a16="http://schemas.microsoft.com/office/drawing/2014/main" id="{8A6339C1-699B-7849-9194-51B37143BC22}"/>
              </a:ext>
            </a:extLst>
          </p:cNvPr>
          <p:cNvGrpSpPr/>
          <p:nvPr/>
        </p:nvGrpSpPr>
        <p:grpSpPr>
          <a:xfrm>
            <a:off x="4800600" y="1591003"/>
            <a:ext cx="3886200" cy="1666547"/>
            <a:chOff x="4800600" y="1591002"/>
            <a:chExt cx="3886200" cy="1666547"/>
          </a:xfrm>
          <a:effectLst>
            <a:outerShdw blurRad="50800" dist="38100" dir="2700000" algn="tl" rotWithShape="0">
              <a:prstClr val="black">
                <a:alpha val="40000"/>
              </a:prstClr>
            </a:outerShdw>
          </a:effectLst>
        </p:grpSpPr>
        <p:sp>
          <p:nvSpPr>
            <p:cNvPr id="9" name="Rounded Rectangle 8">
              <a:extLst>
                <a:ext uri="{FF2B5EF4-FFF2-40B4-BE49-F238E27FC236}">
                  <a16:creationId xmlns:a16="http://schemas.microsoft.com/office/drawing/2014/main" id="{067AE7A4-B90A-7A4A-B4F6-6690A79CED19}"/>
                </a:ext>
              </a:extLst>
            </p:cNvPr>
            <p:cNvSpPr/>
            <p:nvPr/>
          </p:nvSpPr>
          <p:spPr>
            <a:xfrm>
              <a:off x="4800600" y="1591002"/>
              <a:ext cx="3886200" cy="1666547"/>
            </a:xfrm>
            <a:prstGeom prst="roundRect">
              <a:avLst/>
            </a:prstGeom>
            <a:solidFill>
              <a:srgbClr val="00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9305FE-3816-42B9-B817-406931A0791F}"/>
                </a:ext>
              </a:extLst>
            </p:cNvPr>
            <p:cNvSpPr txBox="1"/>
            <p:nvPr/>
          </p:nvSpPr>
          <p:spPr>
            <a:xfrm>
              <a:off x="5139559" y="1809750"/>
              <a:ext cx="312420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rgbClr val="F5F5F5"/>
                  </a:solidFill>
                  <a:latin typeface="Arial Regular"/>
                </a:rPr>
                <a:t>CRM Processes</a:t>
              </a:r>
            </a:p>
            <a:p>
              <a:pPr algn="ctr"/>
              <a:endParaRPr lang="en-US" sz="1600" dirty="0">
                <a:solidFill>
                  <a:srgbClr val="F5F5F5"/>
                </a:solidFill>
                <a:latin typeface="Arial Regular"/>
              </a:endParaRPr>
            </a:p>
            <a:p>
              <a:pPr algn="ctr"/>
              <a:r>
                <a:rPr lang="en-US" sz="1600" dirty="0">
                  <a:solidFill>
                    <a:srgbClr val="F5F5F5"/>
                  </a:solidFill>
                  <a:latin typeface="Arial Regular"/>
                </a:rPr>
                <a:t>What the CRM is sending to the Users</a:t>
              </a:r>
            </a:p>
          </p:txBody>
        </p:sp>
      </p:grpSp>
      <p:sp>
        <p:nvSpPr>
          <p:cNvPr id="3" name="TextBox 2">
            <a:extLst>
              <a:ext uri="{FF2B5EF4-FFF2-40B4-BE49-F238E27FC236}">
                <a16:creationId xmlns:a16="http://schemas.microsoft.com/office/drawing/2014/main" id="{653772B6-1800-43FA-B5E0-BF76AD533638}"/>
              </a:ext>
            </a:extLst>
          </p:cNvPr>
          <p:cNvSpPr txBox="1"/>
          <p:nvPr/>
        </p:nvSpPr>
        <p:spPr>
          <a:xfrm>
            <a:off x="977" y="-69850"/>
            <a:ext cx="62210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cs typeface="Arial"/>
              </a:rPr>
              <a:t>What you want, What you have, Does it work?</a:t>
            </a:r>
            <a:endParaRPr lang="en-US" sz="2800">
              <a:solidFill>
                <a:schemeClr val="bg1"/>
              </a:solidFill>
              <a:cs typeface="Calibri"/>
            </a:endParaRPr>
          </a:p>
        </p:txBody>
      </p:sp>
      <p:sp>
        <p:nvSpPr>
          <p:cNvPr id="8" name="TextBox 7">
            <a:extLst>
              <a:ext uri="{FF2B5EF4-FFF2-40B4-BE49-F238E27FC236}">
                <a16:creationId xmlns:a16="http://schemas.microsoft.com/office/drawing/2014/main" id="{3B5B0770-3AFD-4E17-814E-C5EB328B330E}"/>
              </a:ext>
            </a:extLst>
          </p:cNvPr>
          <p:cNvSpPr txBox="1"/>
          <p:nvPr/>
        </p:nvSpPr>
        <p:spPr>
          <a:xfrm>
            <a:off x="559045" y="3814641"/>
            <a:ext cx="80283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636466"/>
                </a:solidFill>
                <a:latin typeface="Arial"/>
                <a:ea typeface="+mn-lt"/>
                <a:cs typeface="+mn-lt"/>
              </a:rPr>
              <a:t>Does it make sense? Is it the best process for your store? </a:t>
            </a:r>
            <a:br>
              <a:rPr lang="en-US" sz="2400" dirty="0">
                <a:latin typeface="Arial"/>
                <a:ea typeface="+mn-lt"/>
                <a:cs typeface="+mn-lt"/>
              </a:rPr>
            </a:br>
            <a:endParaRPr lang="en-US" sz="2400">
              <a:solidFill>
                <a:srgbClr val="636466"/>
              </a:solidFill>
              <a:latin typeface="Arial"/>
              <a:ea typeface="+mn-lt"/>
              <a:cs typeface="+mn-lt"/>
            </a:endParaRPr>
          </a:p>
        </p:txBody>
      </p:sp>
    </p:spTree>
    <p:extLst>
      <p:ext uri="{BB962C8B-B14F-4D97-AF65-F5344CB8AC3E}">
        <p14:creationId xmlns:p14="http://schemas.microsoft.com/office/powerpoint/2010/main" val="7012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50B05B-8A9B-4B8D-897D-4EB7BC9C0FA3}"/>
              </a:ext>
            </a:extLst>
          </p:cNvPr>
          <p:cNvSpPr>
            <a:spLocks noGrp="1"/>
          </p:cNvSpPr>
          <p:nvPr>
            <p:ph type="title"/>
          </p:nvPr>
        </p:nvSpPr>
        <p:spPr>
          <a:xfrm>
            <a:off x="-978" y="84992"/>
            <a:ext cx="5898662" cy="622942"/>
          </a:xfrm>
          <a:effectLst>
            <a:outerShdw blurRad="50800" dist="38100" dir="2700000" algn="tl" rotWithShape="0">
              <a:prstClr val="black">
                <a:alpha val="40000"/>
              </a:prstClr>
            </a:outerShdw>
          </a:effectLst>
        </p:spPr>
        <p:txBody>
          <a:bodyPr anchor="t"/>
          <a:lstStyle/>
          <a:p>
            <a:r>
              <a:rPr lang="en-US" sz="2000" b="0" dirty="0">
                <a:latin typeface="Arial"/>
                <a:cs typeface="Arial"/>
              </a:rPr>
              <a:t>Settings&gt; ILM/CRM Settings&gt; Sales and Service Processes</a:t>
            </a:r>
            <a:endParaRPr lang="en-US"/>
          </a:p>
        </p:txBody>
      </p:sp>
      <p:sp>
        <p:nvSpPr>
          <p:cNvPr id="11" name="Content Placeholder 10">
            <a:extLst>
              <a:ext uri="{FF2B5EF4-FFF2-40B4-BE49-F238E27FC236}">
                <a16:creationId xmlns:a16="http://schemas.microsoft.com/office/drawing/2014/main" id="{FB152412-BF46-41D1-A046-2F421C1884F8}"/>
              </a:ext>
            </a:extLst>
          </p:cNvPr>
          <p:cNvSpPr>
            <a:spLocks noGrp="1"/>
          </p:cNvSpPr>
          <p:nvPr>
            <p:ph sz="half" idx="2"/>
          </p:nvPr>
        </p:nvSpPr>
        <p:spPr>
          <a:xfrm>
            <a:off x="4570535" y="1247104"/>
            <a:ext cx="3886200" cy="3263504"/>
          </a:xfrm>
        </p:spPr>
        <p:txBody>
          <a:bodyPr>
            <a:normAutofit fontScale="70000" lnSpcReduction="20000"/>
          </a:bodyPr>
          <a:lstStyle/>
          <a:p>
            <a:endParaRPr lang="en-US" dirty="0"/>
          </a:p>
          <a:p>
            <a:r>
              <a:rPr lang="en-US" dirty="0"/>
              <a:t>Find your process first</a:t>
            </a:r>
          </a:p>
          <a:p>
            <a:pPr lvl="1"/>
            <a:r>
              <a:rPr lang="en-US" dirty="0"/>
              <a:t>Basic system process timelines</a:t>
            </a:r>
          </a:p>
          <a:p>
            <a:pPr lvl="2"/>
            <a:r>
              <a:rPr lang="en-US" dirty="0"/>
              <a:t>Internet Sales Lead</a:t>
            </a:r>
          </a:p>
          <a:p>
            <a:pPr lvl="2"/>
            <a:r>
              <a:rPr lang="en-US" dirty="0"/>
              <a:t>Showroom Follow Up (Unsold)</a:t>
            </a:r>
          </a:p>
          <a:p>
            <a:pPr lvl="2"/>
            <a:r>
              <a:rPr lang="en-US" dirty="0"/>
              <a:t>Phone Lead</a:t>
            </a:r>
          </a:p>
          <a:p>
            <a:pPr lvl="1"/>
            <a:r>
              <a:rPr lang="en-US" dirty="0"/>
              <a:t>How many events are there in each of your processes. Do they make sense? </a:t>
            </a:r>
          </a:p>
          <a:p>
            <a:pPr lvl="1"/>
            <a:r>
              <a:rPr lang="en-US" dirty="0"/>
              <a:t>Identifying the amount activity for your “Users” and  “Teams”</a:t>
            </a:r>
          </a:p>
          <a:p>
            <a:pPr lvl="1"/>
            <a:r>
              <a:rPr lang="en-US" dirty="0"/>
              <a:t>Compare that to the Lead Source Performance Report to identify a proper “Timeline”</a:t>
            </a:r>
          </a:p>
          <a:p>
            <a:pPr marL="342900" lvl="1" indent="0">
              <a:buNone/>
            </a:pPr>
            <a:endParaRPr lang="en-US" dirty="0"/>
          </a:p>
          <a:p>
            <a:pPr lvl="1"/>
            <a:endParaRPr lang="en-US" dirty="0"/>
          </a:p>
        </p:txBody>
      </p:sp>
      <p:pic>
        <p:nvPicPr>
          <p:cNvPr id="7" name="Picture 6">
            <a:extLst>
              <a:ext uri="{FF2B5EF4-FFF2-40B4-BE49-F238E27FC236}">
                <a16:creationId xmlns:a16="http://schemas.microsoft.com/office/drawing/2014/main" id="{295B17A2-CECA-4A75-AE9E-A151F3C1B403}"/>
              </a:ext>
            </a:extLst>
          </p:cNvPr>
          <p:cNvPicPr>
            <a:picLocks noChangeAspect="1"/>
          </p:cNvPicPr>
          <p:nvPr/>
        </p:nvPicPr>
        <p:blipFill>
          <a:blip r:embed="rId2"/>
          <a:stretch>
            <a:fillRect/>
          </a:stretch>
        </p:blipFill>
        <p:spPr>
          <a:xfrm>
            <a:off x="969074" y="1125319"/>
            <a:ext cx="2804585" cy="350740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A39E689C-0AEF-4F15-B9D5-3162ECDDD52C}"/>
              </a:ext>
            </a:extLst>
          </p:cNvPr>
          <p:cNvSpPr/>
          <p:nvPr/>
        </p:nvSpPr>
        <p:spPr>
          <a:xfrm>
            <a:off x="908777" y="2475571"/>
            <a:ext cx="2908657" cy="1764680"/>
          </a:xfrm>
          <a:prstGeom prst="rect">
            <a:avLst/>
          </a:prstGeom>
          <a:noFill/>
          <a:ln w="28575">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6946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A1111-A3D7-46C6-8D4C-B7C9ABB9BC24}"/>
              </a:ext>
            </a:extLst>
          </p:cNvPr>
          <p:cNvPicPr>
            <a:picLocks noChangeAspect="1"/>
          </p:cNvPicPr>
          <p:nvPr/>
        </p:nvPicPr>
        <p:blipFill>
          <a:blip r:embed="rId2"/>
          <a:stretch>
            <a:fillRect/>
          </a:stretch>
        </p:blipFill>
        <p:spPr>
          <a:xfrm>
            <a:off x="4724400" y="895350"/>
            <a:ext cx="4082495" cy="402829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05ABD18-EF0A-4D32-92AD-2974B573E5BD}"/>
              </a:ext>
            </a:extLst>
          </p:cNvPr>
          <p:cNvSpPr/>
          <p:nvPr/>
        </p:nvSpPr>
        <p:spPr>
          <a:xfrm>
            <a:off x="5257800" y="3555206"/>
            <a:ext cx="3193256" cy="692944"/>
          </a:xfrm>
          <a:prstGeom prst="rect">
            <a:avLst/>
          </a:prstGeom>
          <a:noFill/>
          <a:ln w="28575">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8855EE8-F740-4C5A-A241-29AD4F128536}"/>
              </a:ext>
            </a:extLst>
          </p:cNvPr>
          <p:cNvSpPr txBox="1"/>
          <p:nvPr/>
        </p:nvSpPr>
        <p:spPr>
          <a:xfrm>
            <a:off x="-47869" y="1205034"/>
            <a:ext cx="449189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Where can we identify where the work begins and the activity stops?</a:t>
            </a:r>
          </a:p>
          <a:p>
            <a:endParaRPr lang="en-US" dirty="0">
              <a:latin typeface="Arial"/>
              <a:ea typeface="+mn-lt"/>
              <a:cs typeface="+mn-lt"/>
            </a:endParaRPr>
          </a:p>
          <a:p>
            <a:pPr marL="342900" indent="-342900">
              <a:buFont typeface="Arial,Sans-Serif"/>
              <a:buChar char="•"/>
            </a:pPr>
            <a:r>
              <a:rPr lang="en-US">
                <a:latin typeface="Arial"/>
                <a:ea typeface="+mn-lt"/>
                <a:cs typeface="+mn-lt"/>
              </a:rPr>
              <a:t>Work: Follow up until they say “NO/Stop”</a:t>
            </a:r>
          </a:p>
          <a:p>
            <a:pPr marL="342900" indent="-342900">
              <a:buFont typeface="Arial,Sans-Serif"/>
              <a:buChar char="•"/>
            </a:pPr>
            <a:r>
              <a:rPr lang="en-US">
                <a:latin typeface="Arial"/>
                <a:ea typeface="+mn-lt"/>
                <a:cs typeface="+mn-lt"/>
              </a:rPr>
              <a:t>Activity: Follow up for a time period that makes sense</a:t>
            </a:r>
          </a:p>
          <a:p>
            <a:pPr marL="685800" lvl="1" indent="-342900">
              <a:buFont typeface="Arial,Sans-Serif"/>
              <a:buChar char="•"/>
            </a:pPr>
            <a:r>
              <a:rPr lang="en-US">
                <a:latin typeface="Arial"/>
                <a:ea typeface="+mn-lt"/>
                <a:cs typeface="+mn-lt"/>
              </a:rPr>
              <a:t>Then let the system follow up until they say “Uncle”</a:t>
            </a:r>
          </a:p>
          <a:p>
            <a:pPr lvl="2"/>
            <a:r>
              <a:rPr lang="en-US">
                <a:solidFill>
                  <a:srgbClr val="FF0000"/>
                </a:solidFill>
                <a:latin typeface="Arial"/>
                <a:ea typeface="+mn-lt"/>
                <a:cs typeface="+mn-lt"/>
              </a:rPr>
              <a:t>This is the activity period where we have the best opportunity. </a:t>
            </a:r>
            <a:endParaRPr lang="en-US">
              <a:latin typeface="Arial"/>
              <a:ea typeface="+mn-lt"/>
              <a:cs typeface="+mn-lt"/>
            </a:endParaRPr>
          </a:p>
          <a:p>
            <a:pPr algn="l"/>
            <a:endParaRPr lang="en-US" dirty="0">
              <a:latin typeface="Arial"/>
              <a:cs typeface="Calibri"/>
            </a:endParaRPr>
          </a:p>
        </p:txBody>
      </p:sp>
    </p:spTree>
    <p:extLst>
      <p:ext uri="{BB962C8B-B14F-4D97-AF65-F5344CB8AC3E}">
        <p14:creationId xmlns:p14="http://schemas.microsoft.com/office/powerpoint/2010/main" val="36402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A1111-A3D7-46C6-8D4C-B7C9ABB9BC24}"/>
              </a:ext>
            </a:extLst>
          </p:cNvPr>
          <p:cNvPicPr>
            <a:picLocks noChangeAspect="1"/>
          </p:cNvPicPr>
          <p:nvPr/>
        </p:nvPicPr>
        <p:blipFill>
          <a:blip r:embed="rId2"/>
          <a:stretch>
            <a:fillRect/>
          </a:stretch>
        </p:blipFill>
        <p:spPr>
          <a:xfrm>
            <a:off x="559232" y="897427"/>
            <a:ext cx="4139098" cy="408414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05ABD18-EF0A-4D32-92AD-2974B573E5BD}"/>
              </a:ext>
            </a:extLst>
          </p:cNvPr>
          <p:cNvSpPr/>
          <p:nvPr/>
        </p:nvSpPr>
        <p:spPr>
          <a:xfrm>
            <a:off x="1219200" y="3638550"/>
            <a:ext cx="3193256" cy="692944"/>
          </a:xfrm>
          <a:prstGeom prst="rect">
            <a:avLst/>
          </a:prstGeom>
          <a:noFill/>
          <a:ln w="28575">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ED2E5E9C-47D1-4B02-ACB3-B6F17351EF11}"/>
              </a:ext>
            </a:extLst>
          </p:cNvPr>
          <p:cNvPicPr>
            <a:picLocks noChangeAspect="1"/>
          </p:cNvPicPr>
          <p:nvPr/>
        </p:nvPicPr>
        <p:blipFill>
          <a:blip r:embed="rId3"/>
          <a:stretch>
            <a:fillRect/>
          </a:stretch>
        </p:blipFill>
        <p:spPr>
          <a:xfrm>
            <a:off x="5463746" y="1047750"/>
            <a:ext cx="3121022" cy="390313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152F847-D2CF-498F-915C-D9C2C1C26B39}"/>
              </a:ext>
            </a:extLst>
          </p:cNvPr>
          <p:cNvSpPr/>
          <p:nvPr/>
        </p:nvSpPr>
        <p:spPr>
          <a:xfrm>
            <a:off x="5287136" y="2577698"/>
            <a:ext cx="3478790" cy="843242"/>
          </a:xfrm>
          <a:prstGeom prst="rect">
            <a:avLst/>
          </a:prstGeom>
          <a:noFill/>
          <a:ln w="28575">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a:extLst>
              <a:ext uri="{FF2B5EF4-FFF2-40B4-BE49-F238E27FC236}">
                <a16:creationId xmlns:a16="http://schemas.microsoft.com/office/drawing/2014/main" id="{677FC8A0-B215-4F6C-9B47-98105F6F2E83}"/>
              </a:ext>
            </a:extLst>
          </p:cNvPr>
          <p:cNvCxnSpPr>
            <a:cxnSpLocks/>
          </p:cNvCxnSpPr>
          <p:nvPr/>
        </p:nvCxnSpPr>
        <p:spPr>
          <a:xfrm flipH="1">
            <a:off x="4114801" y="2988471"/>
            <a:ext cx="3276599" cy="972263"/>
          </a:xfrm>
          <a:prstGeom prst="straightConnector1">
            <a:avLst/>
          </a:prstGeom>
          <a:ln w="76200">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3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2822B-D331-3746-B380-31DA5531A9BC}"/>
              </a:ext>
            </a:extLst>
          </p:cNvPr>
          <p:cNvSpPr>
            <a:spLocks noGrp="1"/>
          </p:cNvSpPr>
          <p:nvPr>
            <p:ph type="title"/>
          </p:nvPr>
        </p:nvSpPr>
        <p:spPr>
          <a:xfrm>
            <a:off x="-1954" y="284773"/>
            <a:ext cx="5867400" cy="512980"/>
          </a:xfrm>
          <a:effectLst>
            <a:outerShdw blurRad="50800" dist="38100" dir="2700000" algn="tl" rotWithShape="0">
              <a:prstClr val="black">
                <a:alpha val="40000"/>
              </a:prstClr>
            </a:outerShdw>
          </a:effectLst>
        </p:spPr>
        <p:txBody>
          <a:bodyPr anchor="t"/>
          <a:lstStyle/>
          <a:p>
            <a:r>
              <a:rPr lang="en-US" sz="2800" b="0">
                <a:latin typeface="Arial"/>
                <a:cs typeface="Arial"/>
              </a:rPr>
              <a:t>Agenda</a:t>
            </a:r>
            <a:endParaRPr lang="en-US" sz="2800" b="0" dirty="0">
              <a:latin typeface="Arial"/>
            </a:endParaRPr>
          </a:p>
        </p:txBody>
      </p:sp>
      <p:sp>
        <p:nvSpPr>
          <p:cNvPr id="4" name="Content Placeholder 3">
            <a:extLst>
              <a:ext uri="{FF2B5EF4-FFF2-40B4-BE49-F238E27FC236}">
                <a16:creationId xmlns:a16="http://schemas.microsoft.com/office/drawing/2014/main" id="{FABFD27A-078C-9047-A250-6FCA9BA08F4C}"/>
              </a:ext>
            </a:extLst>
          </p:cNvPr>
          <p:cNvSpPr>
            <a:spLocks noGrp="1"/>
          </p:cNvSpPr>
          <p:nvPr>
            <p:ph idx="1"/>
          </p:nvPr>
        </p:nvSpPr>
        <p:spPr>
          <a:xfrm>
            <a:off x="457200" y="1504950"/>
            <a:ext cx="8229600" cy="3676650"/>
          </a:xfrm>
        </p:spPr>
        <p:txBody>
          <a:bodyPr anchor="t"/>
          <a:lstStyle/>
          <a:p>
            <a:pPr algn="ctr"/>
            <a:r>
              <a:rPr lang="en-US" b="0" dirty="0">
                <a:latin typeface="Arial"/>
                <a:cs typeface="Arial"/>
              </a:rPr>
              <a:t>How to identify opportunities in VinSolutions</a:t>
            </a:r>
          </a:p>
          <a:p>
            <a:pPr algn="ctr"/>
            <a:endParaRPr lang="en-US" b="0" dirty="0"/>
          </a:p>
          <a:p>
            <a:pPr algn="ctr"/>
            <a:endParaRPr lang="en-US" b="0" dirty="0"/>
          </a:p>
          <a:p>
            <a:pPr algn="ctr"/>
            <a:r>
              <a:rPr lang="en-US" b="0" dirty="0">
                <a:latin typeface="Arial"/>
                <a:cs typeface="Arial"/>
              </a:rPr>
              <a:t>Better Utilization from your sales staff with 1 on 1’s </a:t>
            </a:r>
            <a:endParaRPr lang="en-US" b="0" dirty="0"/>
          </a:p>
          <a:p>
            <a:pPr algn="ctr"/>
            <a:endParaRPr lang="en-US" b="0" dirty="0"/>
          </a:p>
          <a:p>
            <a:pPr algn="ctr"/>
            <a:endParaRPr lang="en-US" b="0" dirty="0"/>
          </a:p>
          <a:p>
            <a:pPr algn="ctr"/>
            <a:r>
              <a:rPr lang="en-US" b="0" dirty="0">
                <a:latin typeface="Arial"/>
                <a:cs typeface="Arial"/>
              </a:rPr>
              <a:t>How to identify red flags and understand settings in VinSolutions</a:t>
            </a:r>
          </a:p>
        </p:txBody>
      </p:sp>
    </p:spTree>
    <p:extLst>
      <p:ext uri="{BB962C8B-B14F-4D97-AF65-F5344CB8AC3E}">
        <p14:creationId xmlns:p14="http://schemas.microsoft.com/office/powerpoint/2010/main" val="180062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291B8-1A83-4812-B436-97B364C5485A}"/>
              </a:ext>
            </a:extLst>
          </p:cNvPr>
          <p:cNvPicPr>
            <a:picLocks noChangeAspect="1"/>
          </p:cNvPicPr>
          <p:nvPr/>
        </p:nvPicPr>
        <p:blipFill>
          <a:blip r:embed="rId2"/>
          <a:stretch>
            <a:fillRect/>
          </a:stretch>
        </p:blipFill>
        <p:spPr>
          <a:xfrm>
            <a:off x="525340" y="1168401"/>
            <a:ext cx="3570250" cy="35228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F028BE9-02D8-4152-A5E9-3EE9CBCF220F}"/>
              </a:ext>
            </a:extLst>
          </p:cNvPr>
          <p:cNvPicPr>
            <a:picLocks noChangeAspect="1"/>
          </p:cNvPicPr>
          <p:nvPr/>
        </p:nvPicPr>
        <p:blipFill>
          <a:blip r:embed="rId3"/>
          <a:stretch>
            <a:fillRect/>
          </a:stretch>
        </p:blipFill>
        <p:spPr>
          <a:xfrm>
            <a:off x="5048412" y="1228625"/>
            <a:ext cx="3128572" cy="32500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6B511261-A652-4963-843C-3D9A5F56CA85}"/>
              </a:ext>
            </a:extLst>
          </p:cNvPr>
          <p:cNvSpPr txBox="1"/>
          <p:nvPr/>
        </p:nvSpPr>
        <p:spPr>
          <a:xfrm>
            <a:off x="977" y="301380"/>
            <a:ext cx="50340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ea typeface="+mn-lt"/>
                <a:cs typeface="+mn-lt"/>
              </a:rPr>
              <a:t>Let the CRM Work For You!</a:t>
            </a:r>
            <a:endParaRPr lang="en-US" sz="2800">
              <a:solidFill>
                <a:schemeClr val="bg1"/>
              </a:solidFill>
              <a:latin typeface="Arial"/>
            </a:endParaRPr>
          </a:p>
        </p:txBody>
      </p:sp>
    </p:spTree>
    <p:extLst>
      <p:ext uri="{BB962C8B-B14F-4D97-AF65-F5344CB8AC3E}">
        <p14:creationId xmlns:p14="http://schemas.microsoft.com/office/powerpoint/2010/main" val="1775182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E9BFB5-1A56-47CD-B488-E42D4FF2AAA2}"/>
              </a:ext>
            </a:extLst>
          </p:cNvPr>
          <p:cNvSpPr txBox="1"/>
          <p:nvPr/>
        </p:nvSpPr>
        <p:spPr>
          <a:xfrm>
            <a:off x="273405" y="2624900"/>
            <a:ext cx="4196149" cy="338554"/>
          </a:xfrm>
          <a:prstGeom prst="rect">
            <a:avLst/>
          </a:prstGeom>
          <a:noFill/>
        </p:spPr>
        <p:txBody>
          <a:bodyPr wrap="none" rtlCol="0">
            <a:spAutoFit/>
          </a:bodyPr>
          <a:lstStyle/>
          <a:p>
            <a:r>
              <a:rPr lang="en-US" sz="1600" dirty="0">
                <a:solidFill>
                  <a:srgbClr val="636466"/>
                </a:solidFill>
                <a:latin typeface="Arial Regular"/>
              </a:rPr>
              <a:t>3. Termination event is reached in a process</a:t>
            </a:r>
          </a:p>
        </p:txBody>
      </p:sp>
      <p:pic>
        <p:nvPicPr>
          <p:cNvPr id="7" name="Picture 6">
            <a:extLst>
              <a:ext uri="{FF2B5EF4-FFF2-40B4-BE49-F238E27FC236}">
                <a16:creationId xmlns:a16="http://schemas.microsoft.com/office/drawing/2014/main" id="{17D71223-3732-40EC-9A7D-168048F95DBF}"/>
              </a:ext>
            </a:extLst>
          </p:cNvPr>
          <p:cNvPicPr>
            <a:picLocks noChangeAspect="1"/>
          </p:cNvPicPr>
          <p:nvPr/>
        </p:nvPicPr>
        <p:blipFill>
          <a:blip r:embed="rId3"/>
          <a:stretch>
            <a:fillRect/>
          </a:stretch>
        </p:blipFill>
        <p:spPr>
          <a:xfrm>
            <a:off x="6308854" y="917112"/>
            <a:ext cx="2451874" cy="404794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A4AE501-F576-44BC-88CC-B369A5FEA7A9}"/>
              </a:ext>
            </a:extLst>
          </p:cNvPr>
          <p:cNvSpPr txBox="1"/>
          <p:nvPr/>
        </p:nvSpPr>
        <p:spPr>
          <a:xfrm>
            <a:off x="533400" y="2908067"/>
            <a:ext cx="4038600" cy="584775"/>
          </a:xfrm>
          <a:prstGeom prst="rect">
            <a:avLst/>
          </a:prstGeom>
          <a:noFill/>
        </p:spPr>
        <p:txBody>
          <a:bodyPr wrap="square" rtlCol="0">
            <a:spAutoFit/>
          </a:bodyPr>
          <a:lstStyle/>
          <a:p>
            <a:pPr marL="285743" indent="-285743">
              <a:buFont typeface="Arial" panose="020B0604020202020204" pitchFamily="34" charset="0"/>
              <a:buChar char="•"/>
            </a:pPr>
            <a:r>
              <a:rPr lang="en-US" sz="1600" dirty="0">
                <a:solidFill>
                  <a:srgbClr val="636466"/>
                </a:solidFill>
                <a:latin typeface="Arial Regular"/>
              </a:rPr>
              <a:t>Change Status to Bad Event</a:t>
            </a:r>
          </a:p>
          <a:p>
            <a:pPr marL="285743" indent="-285743">
              <a:buFont typeface="Arial" panose="020B0604020202020204" pitchFamily="34" charset="0"/>
              <a:buChar char="•"/>
            </a:pPr>
            <a:r>
              <a:rPr lang="en-US" sz="1600" dirty="0">
                <a:solidFill>
                  <a:srgbClr val="636466"/>
                </a:solidFill>
                <a:latin typeface="Arial Regular"/>
              </a:rPr>
              <a:t>Change Status to Lost Event</a:t>
            </a:r>
          </a:p>
        </p:txBody>
      </p:sp>
      <p:sp>
        <p:nvSpPr>
          <p:cNvPr id="10" name="TextBox 9">
            <a:extLst>
              <a:ext uri="{FF2B5EF4-FFF2-40B4-BE49-F238E27FC236}">
                <a16:creationId xmlns:a16="http://schemas.microsoft.com/office/drawing/2014/main" id="{CCBDC1C9-673A-44B9-AEEB-2ABE3A078C5D}"/>
              </a:ext>
            </a:extLst>
          </p:cNvPr>
          <p:cNvSpPr txBox="1"/>
          <p:nvPr/>
        </p:nvSpPr>
        <p:spPr>
          <a:xfrm>
            <a:off x="273405" y="3541836"/>
            <a:ext cx="2500749" cy="338554"/>
          </a:xfrm>
          <a:prstGeom prst="rect">
            <a:avLst/>
          </a:prstGeom>
          <a:noFill/>
        </p:spPr>
        <p:txBody>
          <a:bodyPr wrap="none" rtlCol="0">
            <a:spAutoFit/>
          </a:bodyPr>
          <a:lstStyle/>
          <a:p>
            <a:r>
              <a:rPr lang="en-US" sz="1600" dirty="0">
                <a:solidFill>
                  <a:srgbClr val="636466"/>
                </a:solidFill>
                <a:latin typeface="Arial Regular"/>
              </a:rPr>
              <a:t>4. A major event happens</a:t>
            </a:r>
          </a:p>
        </p:txBody>
      </p:sp>
      <p:sp>
        <p:nvSpPr>
          <p:cNvPr id="11" name="TextBox 10">
            <a:extLst>
              <a:ext uri="{FF2B5EF4-FFF2-40B4-BE49-F238E27FC236}">
                <a16:creationId xmlns:a16="http://schemas.microsoft.com/office/drawing/2014/main" id="{6D4DCEBE-DB2F-47F5-9D78-418DD3B74FBA}"/>
              </a:ext>
            </a:extLst>
          </p:cNvPr>
          <p:cNvSpPr txBox="1"/>
          <p:nvPr/>
        </p:nvSpPr>
        <p:spPr>
          <a:xfrm>
            <a:off x="546584" y="3871168"/>
            <a:ext cx="6933119" cy="830997"/>
          </a:xfrm>
          <a:prstGeom prst="rect">
            <a:avLst/>
          </a:prstGeom>
          <a:noFill/>
        </p:spPr>
        <p:txBody>
          <a:bodyPr wrap="square" rtlCol="0">
            <a:spAutoFit/>
          </a:bodyPr>
          <a:lstStyle/>
          <a:p>
            <a:pPr marL="285743" indent="-285743">
              <a:buFont typeface="Arial" panose="020B0604020202020204" pitchFamily="34" charset="0"/>
              <a:buChar char="•"/>
            </a:pPr>
            <a:r>
              <a:rPr lang="en-US" sz="1600" dirty="0">
                <a:solidFill>
                  <a:srgbClr val="636466"/>
                </a:solidFill>
                <a:latin typeface="Arial Regular"/>
              </a:rPr>
              <a:t>A showroom visit is started</a:t>
            </a:r>
          </a:p>
          <a:p>
            <a:pPr marL="285743" indent="-285743">
              <a:buFont typeface="Arial" panose="020B0604020202020204" pitchFamily="34" charset="0"/>
              <a:buChar char="•"/>
            </a:pPr>
            <a:r>
              <a:rPr lang="en-US" sz="1600" dirty="0">
                <a:solidFill>
                  <a:srgbClr val="636466"/>
                </a:solidFill>
                <a:latin typeface="Arial Regular"/>
              </a:rPr>
              <a:t>Lead is marked Sold, Lost or Bad</a:t>
            </a:r>
          </a:p>
          <a:p>
            <a:pPr marL="285743" indent="-285743">
              <a:buFont typeface="Arial" panose="020B0604020202020204" pitchFamily="34" charset="0"/>
              <a:buChar char="•"/>
            </a:pPr>
            <a:r>
              <a:rPr lang="en-US" sz="1400" dirty="0">
                <a:solidFill>
                  <a:srgbClr val="636466"/>
                </a:solidFill>
                <a:latin typeface="Arial Regular"/>
              </a:rPr>
              <a:t>A custom lead status is selected that has a process assigned</a:t>
            </a:r>
          </a:p>
        </p:txBody>
      </p:sp>
      <p:sp>
        <p:nvSpPr>
          <p:cNvPr id="12" name="TextBox 11">
            <a:extLst>
              <a:ext uri="{FF2B5EF4-FFF2-40B4-BE49-F238E27FC236}">
                <a16:creationId xmlns:a16="http://schemas.microsoft.com/office/drawing/2014/main" id="{4083CA27-8D1A-DA46-91C6-EADA7002100A}"/>
              </a:ext>
            </a:extLst>
          </p:cNvPr>
          <p:cNvSpPr txBox="1"/>
          <p:nvPr/>
        </p:nvSpPr>
        <p:spPr>
          <a:xfrm>
            <a:off x="273405" y="1448908"/>
            <a:ext cx="3977884" cy="338554"/>
          </a:xfrm>
          <a:prstGeom prst="rect">
            <a:avLst/>
          </a:prstGeom>
          <a:noFill/>
        </p:spPr>
        <p:txBody>
          <a:bodyPr wrap="none" rtlCol="0">
            <a:spAutoFit/>
          </a:bodyPr>
          <a:lstStyle/>
          <a:p>
            <a:r>
              <a:rPr lang="en-US" sz="1600" dirty="0">
                <a:solidFill>
                  <a:srgbClr val="636466"/>
                </a:solidFill>
                <a:latin typeface="Arial Regular"/>
              </a:rPr>
              <a:t>1. A Process Termination Setting happens</a:t>
            </a:r>
          </a:p>
        </p:txBody>
      </p:sp>
      <p:sp>
        <p:nvSpPr>
          <p:cNvPr id="13" name="TextBox 12">
            <a:extLst>
              <a:ext uri="{FF2B5EF4-FFF2-40B4-BE49-F238E27FC236}">
                <a16:creationId xmlns:a16="http://schemas.microsoft.com/office/drawing/2014/main" id="{D7DD6369-D12C-544F-8A5F-AF7309778558}"/>
              </a:ext>
            </a:extLst>
          </p:cNvPr>
          <p:cNvSpPr txBox="1"/>
          <p:nvPr/>
        </p:nvSpPr>
        <p:spPr>
          <a:xfrm>
            <a:off x="273712" y="2168664"/>
            <a:ext cx="3345788" cy="338554"/>
          </a:xfrm>
          <a:prstGeom prst="rect">
            <a:avLst/>
          </a:prstGeom>
          <a:noFill/>
        </p:spPr>
        <p:txBody>
          <a:bodyPr wrap="none" rtlCol="0">
            <a:spAutoFit/>
          </a:bodyPr>
          <a:lstStyle/>
          <a:p>
            <a:r>
              <a:rPr lang="en-US" sz="1600" dirty="0">
                <a:solidFill>
                  <a:srgbClr val="636466"/>
                </a:solidFill>
                <a:latin typeface="Arial Regular"/>
              </a:rPr>
              <a:t>2. When a process reaches its end</a:t>
            </a:r>
          </a:p>
        </p:txBody>
      </p:sp>
      <p:sp>
        <p:nvSpPr>
          <p:cNvPr id="14" name="TextBox 13">
            <a:extLst>
              <a:ext uri="{FF2B5EF4-FFF2-40B4-BE49-F238E27FC236}">
                <a16:creationId xmlns:a16="http://schemas.microsoft.com/office/drawing/2014/main" id="{FD27F5EE-8AF6-8346-ABCC-412B4DF608BA}"/>
              </a:ext>
            </a:extLst>
          </p:cNvPr>
          <p:cNvSpPr txBox="1"/>
          <p:nvPr/>
        </p:nvSpPr>
        <p:spPr>
          <a:xfrm>
            <a:off x="545447" y="1814096"/>
            <a:ext cx="4038600" cy="338554"/>
          </a:xfrm>
          <a:prstGeom prst="rect">
            <a:avLst/>
          </a:prstGeom>
          <a:noFill/>
        </p:spPr>
        <p:txBody>
          <a:bodyPr wrap="square" rtlCol="0">
            <a:spAutoFit/>
          </a:bodyPr>
          <a:lstStyle/>
          <a:p>
            <a:pPr marL="285743" indent="-285743">
              <a:buFont typeface="Arial" panose="020B0604020202020204" pitchFamily="34" charset="0"/>
              <a:buChar char="•"/>
            </a:pPr>
            <a:r>
              <a:rPr lang="en-US" sz="1600" dirty="0">
                <a:solidFill>
                  <a:srgbClr val="636466"/>
                </a:solidFill>
                <a:latin typeface="Arial Regular"/>
              </a:rPr>
              <a:t>Available on 4 standard processes</a:t>
            </a:r>
          </a:p>
        </p:txBody>
      </p:sp>
      <p:sp>
        <p:nvSpPr>
          <p:cNvPr id="15" name="Rectangle 14">
            <a:extLst>
              <a:ext uri="{FF2B5EF4-FFF2-40B4-BE49-F238E27FC236}">
                <a16:creationId xmlns:a16="http://schemas.microsoft.com/office/drawing/2014/main" id="{E4647004-B3E1-F14B-8B53-DA2D04A41E57}"/>
              </a:ext>
            </a:extLst>
          </p:cNvPr>
          <p:cNvSpPr/>
          <p:nvPr/>
        </p:nvSpPr>
        <p:spPr>
          <a:xfrm>
            <a:off x="93082" y="981598"/>
            <a:ext cx="5484129" cy="369332"/>
          </a:xfrm>
          <a:prstGeom prst="rect">
            <a:avLst/>
          </a:prstGeom>
        </p:spPr>
        <p:txBody>
          <a:bodyPr wrap="square">
            <a:spAutoFit/>
          </a:bodyPr>
          <a:lstStyle/>
          <a:p>
            <a:r>
              <a:rPr lang="en-US" b="1" dirty="0">
                <a:solidFill>
                  <a:srgbClr val="636466"/>
                </a:solidFill>
                <a:latin typeface="Arial Regular"/>
              </a:rPr>
              <a:t>What stops a process or changes the follow-up?</a:t>
            </a:r>
          </a:p>
        </p:txBody>
      </p:sp>
      <p:sp>
        <p:nvSpPr>
          <p:cNvPr id="3" name="TextBox 2">
            <a:extLst>
              <a:ext uri="{FF2B5EF4-FFF2-40B4-BE49-F238E27FC236}">
                <a16:creationId xmlns:a16="http://schemas.microsoft.com/office/drawing/2014/main" id="{35314145-9844-4245-9E0C-7FECF1652EE4}"/>
              </a:ext>
            </a:extLst>
          </p:cNvPr>
          <p:cNvSpPr txBox="1"/>
          <p:nvPr/>
        </p:nvSpPr>
        <p:spPr>
          <a:xfrm>
            <a:off x="977" y="286727"/>
            <a:ext cx="4521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cs typeface="Arial"/>
              </a:rPr>
              <a:t>How CRM Processes Work</a:t>
            </a:r>
            <a:endParaRPr lang="en-US" sz="2800">
              <a:solidFill>
                <a:schemeClr val="bg1"/>
              </a:solidFill>
              <a:latin typeface="Arial"/>
              <a:cs typeface="Calibri"/>
            </a:endParaRPr>
          </a:p>
        </p:txBody>
      </p:sp>
    </p:spTree>
    <p:extLst>
      <p:ext uri="{BB962C8B-B14F-4D97-AF65-F5344CB8AC3E}">
        <p14:creationId xmlns:p14="http://schemas.microsoft.com/office/powerpoint/2010/main" val="14604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F8AAEE-F689-495C-BDD7-851E0BEE2742}"/>
              </a:ext>
            </a:extLst>
          </p:cNvPr>
          <p:cNvPicPr>
            <a:picLocks noGrp="1" noChangeAspect="1"/>
          </p:cNvPicPr>
          <p:nvPr>
            <p:ph idx="1"/>
          </p:nvPr>
        </p:nvPicPr>
        <p:blipFill>
          <a:blip r:embed="rId2"/>
          <a:stretch>
            <a:fillRect/>
          </a:stretch>
        </p:blipFill>
        <p:spPr>
          <a:xfrm>
            <a:off x="1695938" y="983273"/>
            <a:ext cx="5753745" cy="406749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1B9C1D1-BEA9-474B-9101-D7AB5AD26B20}"/>
              </a:ext>
            </a:extLst>
          </p:cNvPr>
          <p:cNvSpPr txBox="1"/>
          <p:nvPr/>
        </p:nvSpPr>
        <p:spPr>
          <a:xfrm>
            <a:off x="64477" y="301381"/>
            <a:ext cx="3871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ea typeface="+mn-lt"/>
                <a:cs typeface="+mn-lt"/>
              </a:rPr>
              <a:t>Do We Have the Data?</a:t>
            </a:r>
            <a:endParaRPr lang="en-US" sz="2800">
              <a:solidFill>
                <a:schemeClr val="bg1"/>
              </a:solidFill>
              <a:latin typeface="Arial"/>
              <a:cs typeface="Calibri"/>
            </a:endParaRPr>
          </a:p>
        </p:txBody>
      </p:sp>
    </p:spTree>
    <p:extLst>
      <p:ext uri="{BB962C8B-B14F-4D97-AF65-F5344CB8AC3E}">
        <p14:creationId xmlns:p14="http://schemas.microsoft.com/office/powerpoint/2010/main" val="214785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93C31-4986-4325-9EEC-8A3C08FA9DF3}"/>
              </a:ext>
            </a:extLst>
          </p:cNvPr>
          <p:cNvSpPr>
            <a:spLocks noGrp="1"/>
          </p:cNvSpPr>
          <p:nvPr>
            <p:ph type="title"/>
          </p:nvPr>
        </p:nvSpPr>
        <p:spPr>
          <a:xfrm>
            <a:off x="-761023" y="2933212"/>
            <a:ext cx="10668000" cy="1028700"/>
          </a:xfrm>
          <a:effectLst>
            <a:outerShdw blurRad="50800" dist="38100" dir="2700000" algn="tl" rotWithShape="0">
              <a:prstClr val="black">
                <a:alpha val="40000"/>
              </a:prstClr>
            </a:outerShdw>
          </a:effectLst>
        </p:spPr>
        <p:txBody>
          <a:bodyPr/>
          <a:lstStyle/>
          <a:p>
            <a:r>
              <a:rPr lang="en-US" b="0">
                <a:latin typeface="Arial"/>
                <a:cs typeface="Arial"/>
              </a:rPr>
              <a:t>Who’s Responsible? </a:t>
            </a:r>
            <a:endParaRPr lang="en-US" b="0"/>
          </a:p>
        </p:txBody>
      </p:sp>
    </p:spTree>
    <p:extLst>
      <p:ext uri="{BB962C8B-B14F-4D97-AF65-F5344CB8AC3E}">
        <p14:creationId xmlns:p14="http://schemas.microsoft.com/office/powerpoint/2010/main" val="291923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86D6E-4BE9-4065-A5A7-9508B6FFB2AF}"/>
              </a:ext>
            </a:extLst>
          </p:cNvPr>
          <p:cNvSpPr>
            <a:spLocks noGrp="1"/>
          </p:cNvSpPr>
          <p:nvPr>
            <p:ph type="title"/>
          </p:nvPr>
        </p:nvSpPr>
        <p:spPr>
          <a:xfrm>
            <a:off x="-977" y="-285727"/>
            <a:ext cx="6930566" cy="1200150"/>
          </a:xfrm>
          <a:effectLst>
            <a:outerShdw blurRad="50800" dist="38100" dir="2700000" algn="tl" rotWithShape="0">
              <a:prstClr val="black">
                <a:alpha val="40000"/>
              </a:prstClr>
            </a:outerShdw>
          </a:effectLst>
        </p:spPr>
        <p:txBody>
          <a:bodyPr/>
          <a:lstStyle/>
          <a:p>
            <a:r>
              <a:rPr lang="en-US" sz="2800" b="0" dirty="0">
                <a:latin typeface="Arial"/>
                <a:cs typeface="Arial"/>
              </a:rPr>
              <a:t>Do You Have a Handle on Your </a:t>
            </a:r>
            <a:r>
              <a:rPr lang="en-US" sz="2800" b="0">
                <a:latin typeface="Arial"/>
                <a:cs typeface="Arial"/>
              </a:rPr>
              <a:t>Opportunities?</a:t>
            </a:r>
            <a:endParaRPr lang="en-US" sz="2800" b="0"/>
          </a:p>
        </p:txBody>
      </p:sp>
      <p:pic>
        <p:nvPicPr>
          <p:cNvPr id="7" name="Content Placeholder 6">
            <a:extLst>
              <a:ext uri="{FF2B5EF4-FFF2-40B4-BE49-F238E27FC236}">
                <a16:creationId xmlns:a16="http://schemas.microsoft.com/office/drawing/2014/main" id="{D4177BF8-45E0-43B7-A260-A8966268E474}"/>
              </a:ext>
            </a:extLst>
          </p:cNvPr>
          <p:cNvPicPr>
            <a:picLocks noGrp="1" noChangeAspect="1"/>
          </p:cNvPicPr>
          <p:nvPr>
            <p:ph idx="1"/>
          </p:nvPr>
        </p:nvPicPr>
        <p:blipFill>
          <a:blip r:embed="rId2"/>
          <a:stretch>
            <a:fillRect/>
          </a:stretch>
        </p:blipFill>
        <p:spPr>
          <a:xfrm>
            <a:off x="4419600" y="912552"/>
            <a:ext cx="4442359" cy="2212235"/>
          </a:xfrm>
          <a:prstGeom prst="rect">
            <a:avLst/>
          </a:prstGeom>
          <a:ln>
            <a:noFill/>
          </a:ln>
          <a:effectLst>
            <a:outerShdw blurRad="292100" dist="139700" dir="2700000" algn="tl" rotWithShape="0">
              <a:srgbClr val="333333">
                <a:alpha val="65000"/>
              </a:srgbClr>
            </a:outerShdw>
          </a:effectLst>
        </p:spPr>
      </p:pic>
      <p:sp>
        <p:nvSpPr>
          <p:cNvPr id="6" name="Text Placeholder 5">
            <a:extLst>
              <a:ext uri="{FF2B5EF4-FFF2-40B4-BE49-F238E27FC236}">
                <a16:creationId xmlns:a16="http://schemas.microsoft.com/office/drawing/2014/main" id="{5F6B4FC8-12B4-4FDF-9627-7A38A27AA520}"/>
              </a:ext>
            </a:extLst>
          </p:cNvPr>
          <p:cNvSpPr>
            <a:spLocks noGrp="1"/>
          </p:cNvSpPr>
          <p:nvPr>
            <p:ph type="body" sz="half" idx="2"/>
          </p:nvPr>
        </p:nvSpPr>
        <p:spPr>
          <a:xfrm>
            <a:off x="-274" y="2163396"/>
            <a:ext cx="4458524" cy="1925730"/>
          </a:xfrm>
        </p:spPr>
        <p:txBody>
          <a:bodyPr anchor="t"/>
          <a:lstStyle/>
          <a:p>
            <a:pPr marL="213995" indent="-213995">
              <a:buFont typeface="Arial" panose="020B0604020202020204" pitchFamily="34" charset="0"/>
              <a:buChar char="•"/>
            </a:pPr>
            <a:r>
              <a:rPr lang="en-US" sz="1800" b="0" dirty="0">
                <a:latin typeface="Arial"/>
                <a:cs typeface="Arial"/>
              </a:rPr>
              <a:t>Unresponsive leads </a:t>
            </a:r>
            <a:endParaRPr lang="en-US" sz="1800" b="0" dirty="0"/>
          </a:p>
          <a:p>
            <a:pPr marL="213995" indent="-213995">
              <a:buFont typeface="Arial" panose="020B0604020202020204" pitchFamily="34" charset="0"/>
              <a:buChar char="•"/>
            </a:pPr>
            <a:r>
              <a:rPr lang="en-US" sz="1800" b="0" dirty="0">
                <a:latin typeface="Arial"/>
                <a:cs typeface="Arial"/>
              </a:rPr>
              <a:t>Time kills deals in time of the lead </a:t>
            </a:r>
            <a:endParaRPr lang="en-US" sz="1800" b="0" dirty="0"/>
          </a:p>
          <a:p>
            <a:pPr marL="213995" indent="-213995">
              <a:buFont typeface="Arial" panose="020B0604020202020204" pitchFamily="34" charset="0"/>
              <a:buChar char="•"/>
            </a:pPr>
            <a:r>
              <a:rPr lang="en-US" sz="1800" b="0" dirty="0">
                <a:latin typeface="Arial"/>
                <a:cs typeface="Arial"/>
              </a:rPr>
              <a:t>If we spend so much time trying to get engagement </a:t>
            </a:r>
            <a:endParaRPr lang="en-US" sz="1800" b="0" dirty="0"/>
          </a:p>
          <a:p>
            <a:pPr marL="213995" indent="-213995">
              <a:buFont typeface="Arial" panose="020B0604020202020204" pitchFamily="34" charset="0"/>
              <a:buChar char="•"/>
            </a:pPr>
            <a:r>
              <a:rPr lang="en-US" sz="1800" b="0" dirty="0">
                <a:latin typeface="Arial"/>
                <a:cs typeface="Arial"/>
              </a:rPr>
              <a:t>When they reply, why is it hard to watch how we reply</a:t>
            </a:r>
          </a:p>
        </p:txBody>
      </p:sp>
      <p:pic>
        <p:nvPicPr>
          <p:cNvPr id="8" name="Picture 7">
            <a:extLst>
              <a:ext uri="{FF2B5EF4-FFF2-40B4-BE49-F238E27FC236}">
                <a16:creationId xmlns:a16="http://schemas.microsoft.com/office/drawing/2014/main" id="{F511A4FA-4321-4C7B-A69F-CEFCD2D87A7D}"/>
              </a:ext>
            </a:extLst>
          </p:cNvPr>
          <p:cNvPicPr>
            <a:picLocks noChangeAspect="1"/>
          </p:cNvPicPr>
          <p:nvPr/>
        </p:nvPicPr>
        <p:blipFill>
          <a:blip r:embed="rId3"/>
          <a:stretch>
            <a:fillRect/>
          </a:stretch>
        </p:blipFill>
        <p:spPr>
          <a:xfrm>
            <a:off x="4420678" y="3205773"/>
            <a:ext cx="4436396" cy="1848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120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E3A8-EFEB-4104-8845-94FC3E088FDB}"/>
              </a:ext>
            </a:extLst>
          </p:cNvPr>
          <p:cNvSpPr>
            <a:spLocks noGrp="1"/>
          </p:cNvSpPr>
          <p:nvPr>
            <p:ph type="title"/>
          </p:nvPr>
        </p:nvSpPr>
        <p:spPr>
          <a:xfrm>
            <a:off x="76200" y="-360657"/>
            <a:ext cx="6532959" cy="1200150"/>
          </a:xfrm>
          <a:effectLst>
            <a:outerShdw blurRad="50800" dist="38100" dir="2700000" algn="tl" rotWithShape="0">
              <a:prstClr val="black">
                <a:alpha val="40000"/>
              </a:prstClr>
            </a:outerShdw>
          </a:effectLst>
        </p:spPr>
        <p:txBody>
          <a:bodyPr/>
          <a:lstStyle/>
          <a:p>
            <a:r>
              <a:rPr lang="en-US" b="0" dirty="0">
                <a:latin typeface="Arial"/>
                <a:cs typeface="Arial"/>
              </a:rPr>
              <a:t>Small Settings That Can Cost You or Make </a:t>
            </a:r>
            <a:r>
              <a:rPr lang="en-US" b="0">
                <a:latin typeface="Arial"/>
                <a:cs typeface="Arial"/>
              </a:rPr>
              <a:t>You Money </a:t>
            </a:r>
            <a:endParaRPr lang="en-US" b="0"/>
          </a:p>
        </p:txBody>
      </p:sp>
      <p:sp>
        <p:nvSpPr>
          <p:cNvPr id="19" name="Text Placeholder 18">
            <a:extLst>
              <a:ext uri="{FF2B5EF4-FFF2-40B4-BE49-F238E27FC236}">
                <a16:creationId xmlns:a16="http://schemas.microsoft.com/office/drawing/2014/main" id="{D900BEFC-690F-4AA0-99CF-CC13B4F316AA}"/>
              </a:ext>
            </a:extLst>
          </p:cNvPr>
          <p:cNvSpPr>
            <a:spLocks noGrp="1"/>
          </p:cNvSpPr>
          <p:nvPr>
            <p:ph type="body" sz="half" idx="2"/>
          </p:nvPr>
        </p:nvSpPr>
        <p:spPr>
          <a:xfrm>
            <a:off x="-1954" y="1529996"/>
            <a:ext cx="4644139" cy="2858691"/>
          </a:xfrm>
        </p:spPr>
        <p:txBody>
          <a:bodyPr anchor="t"/>
          <a:lstStyle/>
          <a:p>
            <a:pPr marL="213995" indent="-213995">
              <a:buFont typeface="Arial" panose="020B0604020202020204" pitchFamily="34" charset="0"/>
              <a:buChar char="•"/>
            </a:pPr>
            <a:r>
              <a:rPr lang="en-US" sz="1800" b="0" dirty="0">
                <a:latin typeface="Arial"/>
                <a:cs typeface="Arial"/>
              </a:rPr>
              <a:t>Lead forwarding</a:t>
            </a:r>
          </a:p>
          <a:p>
            <a:pPr marL="213995" indent="-213995">
              <a:buFont typeface="Arial" panose="020B0604020202020204" pitchFamily="34" charset="0"/>
              <a:buChar char="•"/>
            </a:pPr>
            <a:r>
              <a:rPr lang="en-US" sz="1800" b="0" dirty="0">
                <a:latin typeface="Arial"/>
                <a:cs typeface="Arial"/>
              </a:rPr>
              <a:t>Someone can put email in and all your leads forward. </a:t>
            </a:r>
            <a:endParaRPr lang="en-US" sz="1800" b="0" dirty="0"/>
          </a:p>
          <a:p>
            <a:pPr marL="213995" indent="-213995">
              <a:buFont typeface="Arial" panose="020B0604020202020204" pitchFamily="34" charset="0"/>
              <a:buChar char="•"/>
            </a:pPr>
            <a:r>
              <a:rPr lang="en-US" sz="1800" b="0" dirty="0">
                <a:latin typeface="Arial"/>
                <a:cs typeface="Arial"/>
              </a:rPr>
              <a:t>Keep your leads safe</a:t>
            </a:r>
          </a:p>
          <a:p>
            <a:pPr marL="213995" indent="-213995">
              <a:buFont typeface="Arial" panose="020B0604020202020204" pitchFamily="34" charset="0"/>
              <a:buChar char="•"/>
            </a:pPr>
            <a:r>
              <a:rPr lang="en-US" sz="1800" b="0" dirty="0">
                <a:latin typeface="Arial"/>
                <a:cs typeface="Arial"/>
              </a:rPr>
              <a:t>Price change alerts</a:t>
            </a:r>
          </a:p>
          <a:p>
            <a:pPr marL="213995" indent="-213995">
              <a:buFont typeface="Arial" panose="020B0604020202020204" pitchFamily="34" charset="0"/>
              <a:buChar char="•"/>
            </a:pPr>
            <a:r>
              <a:rPr lang="en-US" sz="1800" b="0" dirty="0">
                <a:latin typeface="Arial"/>
                <a:cs typeface="Arial"/>
              </a:rPr>
              <a:t>Most stores create tasks.. Why not automate ?</a:t>
            </a:r>
          </a:p>
          <a:p>
            <a:pPr marL="213995" indent="-213995">
              <a:buFont typeface="Arial" panose="020B0604020202020204" pitchFamily="34" charset="0"/>
              <a:buChar char="•"/>
            </a:pPr>
            <a:r>
              <a:rPr lang="en-US" sz="1800" b="0" dirty="0">
                <a:latin typeface="Arial"/>
                <a:cs typeface="Arial"/>
              </a:rPr>
              <a:t>Don’t we have enough to do?</a:t>
            </a:r>
          </a:p>
        </p:txBody>
      </p:sp>
      <p:pic>
        <p:nvPicPr>
          <p:cNvPr id="4" name="Picture 3">
            <a:extLst>
              <a:ext uri="{FF2B5EF4-FFF2-40B4-BE49-F238E27FC236}">
                <a16:creationId xmlns:a16="http://schemas.microsoft.com/office/drawing/2014/main" id="{D015BC37-A69F-41AA-BF0B-0B87B77E9EA7}"/>
              </a:ext>
            </a:extLst>
          </p:cNvPr>
          <p:cNvPicPr>
            <a:picLocks noChangeAspect="1"/>
          </p:cNvPicPr>
          <p:nvPr/>
        </p:nvPicPr>
        <p:blipFill>
          <a:blip r:embed="rId2"/>
          <a:stretch>
            <a:fillRect/>
          </a:stretch>
        </p:blipFill>
        <p:spPr>
          <a:xfrm>
            <a:off x="4770315" y="3093427"/>
            <a:ext cx="4172875" cy="181698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98C3DB6-57FA-4D4A-8CC8-007E2297CBF4}"/>
              </a:ext>
            </a:extLst>
          </p:cNvPr>
          <p:cNvPicPr>
            <a:picLocks noChangeAspect="1"/>
          </p:cNvPicPr>
          <p:nvPr/>
        </p:nvPicPr>
        <p:blipFill>
          <a:blip r:embed="rId3"/>
          <a:stretch>
            <a:fillRect/>
          </a:stretch>
        </p:blipFill>
        <p:spPr>
          <a:xfrm>
            <a:off x="4771704" y="981988"/>
            <a:ext cx="4160327" cy="18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52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DD98B02-A6A4-4044-9FBC-F4DE375E2F33}"/>
              </a:ext>
            </a:extLst>
          </p:cNvPr>
          <p:cNvSpPr>
            <a:spLocks noGrp="1"/>
          </p:cNvSpPr>
          <p:nvPr>
            <p:ph idx="1"/>
          </p:nvPr>
        </p:nvSpPr>
        <p:spPr>
          <a:xfrm>
            <a:off x="381000" y="1028700"/>
            <a:ext cx="8229600" cy="4114800"/>
          </a:xfrm>
        </p:spPr>
        <p:txBody>
          <a:bodyPr>
            <a:normAutofit fontScale="85000" lnSpcReduction="20000"/>
          </a:bodyPr>
          <a:lstStyle/>
          <a:p>
            <a:r>
              <a:rPr lang="en-US" dirty="0"/>
              <a:t>How to identify opportunities in VinSolutions</a:t>
            </a:r>
          </a:p>
          <a:p>
            <a:pPr lvl="1"/>
            <a:r>
              <a:rPr lang="en-US" dirty="0"/>
              <a:t>Communication of our business</a:t>
            </a:r>
          </a:p>
          <a:p>
            <a:pPr lvl="1"/>
            <a:r>
              <a:rPr lang="en-US" dirty="0"/>
              <a:t>What's the buzz about LOST?</a:t>
            </a:r>
          </a:p>
          <a:p>
            <a:pPr lvl="1"/>
            <a:r>
              <a:rPr lang="en-US" dirty="0"/>
              <a:t>“Tag It”</a:t>
            </a:r>
          </a:p>
          <a:p>
            <a:r>
              <a:rPr lang="en-US" dirty="0"/>
              <a:t>Better Utilization from your sales staff with 1 on 1’s </a:t>
            </a:r>
          </a:p>
          <a:p>
            <a:pPr lvl="1"/>
            <a:r>
              <a:rPr lang="en-US" dirty="0"/>
              <a:t>Activity Breakdown</a:t>
            </a:r>
          </a:p>
          <a:p>
            <a:pPr lvl="1"/>
            <a:r>
              <a:rPr lang="en-US" dirty="0"/>
              <a:t>Coaching Dashboard</a:t>
            </a:r>
          </a:p>
          <a:p>
            <a:pPr lvl="1"/>
            <a:r>
              <a:rPr lang="en-US" dirty="0"/>
              <a:t>Transparency of Goals</a:t>
            </a:r>
          </a:p>
          <a:p>
            <a:r>
              <a:rPr lang="en-US" dirty="0"/>
              <a:t>How to identify red flags and understand settings in VinSolutions</a:t>
            </a:r>
          </a:p>
          <a:p>
            <a:pPr lvl="1"/>
            <a:r>
              <a:rPr lang="en-US" dirty="0"/>
              <a:t>The Big Red Button “Shut Offs”</a:t>
            </a:r>
          </a:p>
          <a:p>
            <a:pPr lvl="1"/>
            <a:r>
              <a:rPr lang="en-US" dirty="0"/>
              <a:t>Why don’t we answer and who is responsible</a:t>
            </a:r>
          </a:p>
          <a:p>
            <a:pPr lvl="1"/>
            <a:r>
              <a:rPr lang="en-US" dirty="0"/>
              <a:t>Capture %, Dashboards and Lead Settings</a:t>
            </a:r>
          </a:p>
        </p:txBody>
      </p:sp>
      <p:sp>
        <p:nvSpPr>
          <p:cNvPr id="2" name="TextBox 1">
            <a:extLst>
              <a:ext uri="{FF2B5EF4-FFF2-40B4-BE49-F238E27FC236}">
                <a16:creationId xmlns:a16="http://schemas.microsoft.com/office/drawing/2014/main" id="{6585EFD2-0B4E-4B59-9B3F-F75CC7DE28AA}"/>
              </a:ext>
            </a:extLst>
          </p:cNvPr>
          <p:cNvSpPr txBox="1"/>
          <p:nvPr/>
        </p:nvSpPr>
        <p:spPr>
          <a:xfrm>
            <a:off x="977" y="272073"/>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chemeClr val="bg1"/>
                </a:solidFill>
                <a:latin typeface="Arial"/>
                <a:ea typeface="+mn-lt"/>
                <a:cs typeface="+mn-lt"/>
              </a:rPr>
              <a:t>Recap</a:t>
            </a:r>
            <a:endParaRPr lang="en-US" sz="2800">
              <a:solidFill>
                <a:schemeClr val="bg1"/>
              </a:solidFill>
              <a:latin typeface="Arial"/>
              <a:cs typeface="Arial"/>
            </a:endParaRPr>
          </a:p>
        </p:txBody>
      </p:sp>
    </p:spTree>
    <p:extLst>
      <p:ext uri="{BB962C8B-B14F-4D97-AF65-F5344CB8AC3E}">
        <p14:creationId xmlns:p14="http://schemas.microsoft.com/office/powerpoint/2010/main" val="120304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795B6-3955-4EF9-9564-47AAA767B400}"/>
              </a:ext>
            </a:extLst>
          </p:cNvPr>
          <p:cNvSpPr>
            <a:spLocks noGrp="1"/>
          </p:cNvSpPr>
          <p:nvPr>
            <p:ph type="ctrTitle"/>
          </p:nvPr>
        </p:nvSpPr>
        <p:spPr/>
        <p:txBody>
          <a:bodyPr/>
          <a:lstStyle/>
          <a:p>
            <a:r>
              <a:rPr lang="en-US" dirty="0"/>
              <a:t>Any Questions? 	</a:t>
            </a:r>
          </a:p>
        </p:txBody>
      </p:sp>
      <p:sp>
        <p:nvSpPr>
          <p:cNvPr id="5" name="Text Placeholder 4">
            <a:extLst>
              <a:ext uri="{FF2B5EF4-FFF2-40B4-BE49-F238E27FC236}">
                <a16:creationId xmlns:a16="http://schemas.microsoft.com/office/drawing/2014/main" id="{82A037CA-2185-45D1-8B89-68A152AC191F}"/>
              </a:ext>
            </a:extLst>
          </p:cNvPr>
          <p:cNvSpPr>
            <a:spLocks noGrp="1"/>
          </p:cNvSpPr>
          <p:nvPr>
            <p:ph type="subTitle" idx="1"/>
          </p:nvPr>
        </p:nvSpPr>
        <p:spPr>
          <a:xfrm>
            <a:off x="5486400" y="1657350"/>
            <a:ext cx="3200400" cy="1371600"/>
          </a:xfrm>
          <a:effectLst>
            <a:glow rad="63500">
              <a:schemeClr val="accent5">
                <a:satMod val="175000"/>
                <a:alpha val="40000"/>
              </a:schemeClr>
            </a:glow>
            <a:outerShdw blurRad="50800" dist="38100" dir="2700000" algn="tl" rotWithShape="0">
              <a:prstClr val="black">
                <a:alpha val="40000"/>
              </a:prstClr>
            </a:outerShdw>
          </a:effectLst>
        </p:spPr>
        <p:txBody>
          <a:bodyPr/>
          <a:lstStyle/>
          <a:p>
            <a:r>
              <a:rPr lang="en-US" sz="3600" dirty="0"/>
              <a:t>Kevin Schmitt</a:t>
            </a:r>
          </a:p>
          <a:p>
            <a:r>
              <a:rPr lang="en-US" dirty="0"/>
              <a:t>Sr. Performance Manager</a:t>
            </a:r>
          </a:p>
          <a:p>
            <a:r>
              <a:rPr lang="en-US" dirty="0"/>
              <a:t>VinSolutions CRM</a:t>
            </a:r>
          </a:p>
        </p:txBody>
      </p:sp>
    </p:spTree>
    <p:extLst>
      <p:ext uri="{BB962C8B-B14F-4D97-AF65-F5344CB8AC3E}">
        <p14:creationId xmlns:p14="http://schemas.microsoft.com/office/powerpoint/2010/main" val="36222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4BF6D-EB8E-4EC3-81BB-A2EA9E61CBDF}"/>
              </a:ext>
            </a:extLst>
          </p:cNvPr>
          <p:cNvSpPr>
            <a:spLocks noGrp="1"/>
          </p:cNvSpPr>
          <p:nvPr>
            <p:ph type="title"/>
          </p:nvPr>
        </p:nvSpPr>
        <p:spPr>
          <a:xfrm>
            <a:off x="-760046" y="2866781"/>
            <a:ext cx="10668000" cy="1028700"/>
          </a:xfrm>
          <a:effectLst>
            <a:outerShdw blurRad="50800" dist="38100" dir="2700000" algn="tl" rotWithShape="0">
              <a:prstClr val="black">
                <a:alpha val="40000"/>
              </a:prstClr>
            </a:outerShdw>
          </a:effectLst>
        </p:spPr>
        <p:txBody>
          <a:bodyPr/>
          <a:lstStyle/>
          <a:p>
            <a:r>
              <a:rPr lang="en-US" b="0" dirty="0">
                <a:latin typeface="Arial"/>
                <a:cs typeface="Arial"/>
              </a:rPr>
              <a:t>Questions?</a:t>
            </a:r>
          </a:p>
        </p:txBody>
      </p:sp>
    </p:spTree>
    <p:extLst>
      <p:ext uri="{BB962C8B-B14F-4D97-AF65-F5344CB8AC3E}">
        <p14:creationId xmlns:p14="http://schemas.microsoft.com/office/powerpoint/2010/main" val="38815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9784-F73F-460F-9D6B-FBD33029B780}"/>
              </a:ext>
            </a:extLst>
          </p:cNvPr>
          <p:cNvSpPr>
            <a:spLocks noGrp="1"/>
          </p:cNvSpPr>
          <p:nvPr>
            <p:ph type="title"/>
          </p:nvPr>
        </p:nvSpPr>
        <p:spPr/>
        <p:txBody>
          <a:bodyPr/>
          <a:lstStyle/>
          <a:p>
            <a:r>
              <a:rPr lang="en-US" dirty="0"/>
              <a:t> Can You Find Car Deals Quickly?</a:t>
            </a:r>
          </a:p>
        </p:txBody>
      </p:sp>
      <p:sp>
        <p:nvSpPr>
          <p:cNvPr id="5" name="Content Placeholder 4">
            <a:extLst>
              <a:ext uri="{FF2B5EF4-FFF2-40B4-BE49-F238E27FC236}">
                <a16:creationId xmlns:a16="http://schemas.microsoft.com/office/drawing/2014/main" id="{B8B66E6E-B145-4AA3-958E-60BB655B8ED7}"/>
              </a:ext>
            </a:extLst>
          </p:cNvPr>
          <p:cNvSpPr>
            <a:spLocks noGrp="1"/>
          </p:cNvSpPr>
          <p:nvPr>
            <p:ph sz="half" idx="1"/>
          </p:nvPr>
        </p:nvSpPr>
        <p:spPr>
          <a:xfrm>
            <a:off x="3420" y="1335027"/>
            <a:ext cx="4657969" cy="3263504"/>
          </a:xfrm>
        </p:spPr>
        <p:txBody>
          <a:bodyPr anchor="t"/>
          <a:lstStyle/>
          <a:p>
            <a:pPr algn="ctr"/>
            <a:r>
              <a:rPr lang="en-US" dirty="0"/>
              <a:t>Our Reality Day to Day</a:t>
            </a:r>
          </a:p>
          <a:p>
            <a:pPr algn="ctr"/>
            <a:endParaRPr lang="en-US" dirty="0"/>
          </a:p>
          <a:p>
            <a:pPr marL="342900" indent="-342900">
              <a:buChar char="•"/>
            </a:pPr>
            <a:r>
              <a:rPr lang="en-US" b="0" dirty="0">
                <a:latin typeface="Arial"/>
                <a:cs typeface="Arial"/>
              </a:rPr>
              <a:t>Hyper Focused on Selling Vehicles. </a:t>
            </a:r>
          </a:p>
          <a:p>
            <a:pPr marL="342900" indent="-342900">
              <a:buChar char="•"/>
            </a:pPr>
            <a:r>
              <a:rPr lang="en-US" b="0" dirty="0">
                <a:latin typeface="Arial"/>
                <a:cs typeface="Arial"/>
              </a:rPr>
              <a:t>Wearing many hats in your </a:t>
            </a:r>
            <a:r>
              <a:rPr lang="en-US" b="0">
                <a:latin typeface="Arial"/>
                <a:cs typeface="Arial"/>
              </a:rPr>
              <a:t>role.</a:t>
            </a:r>
            <a:endParaRPr lang="en-US" b="0" dirty="0">
              <a:latin typeface="Arial"/>
              <a:cs typeface="Arial"/>
            </a:endParaRPr>
          </a:p>
          <a:p>
            <a:pPr marL="342900" indent="-342900">
              <a:buChar char="•"/>
            </a:pPr>
            <a:r>
              <a:rPr lang="en-US" b="0" dirty="0">
                <a:latin typeface="Arial"/>
                <a:cs typeface="Arial"/>
              </a:rPr>
              <a:t>Babysitting (never happens ever</a:t>
            </a:r>
            <a:r>
              <a:rPr lang="en-US" b="0">
                <a:latin typeface="Arial"/>
                <a:cs typeface="Arial"/>
              </a:rPr>
              <a:t>).</a:t>
            </a:r>
            <a:endParaRPr lang="en-US" b="0" dirty="0">
              <a:latin typeface="Arial"/>
              <a:cs typeface="Arial"/>
            </a:endParaRPr>
          </a:p>
          <a:p>
            <a:pPr marL="342900" indent="-342900">
              <a:buChar char="•"/>
            </a:pPr>
            <a:r>
              <a:rPr lang="en-US" b="0" dirty="0">
                <a:latin typeface="Arial"/>
                <a:cs typeface="Arial"/>
              </a:rPr>
              <a:t>“I am too busy” = Performance Management can help with your </a:t>
            </a:r>
            <a:r>
              <a:rPr lang="en-US" b="0">
                <a:latin typeface="Arial"/>
                <a:cs typeface="Arial"/>
              </a:rPr>
              <a:t>day.. </a:t>
            </a:r>
            <a:endParaRPr lang="en-US" b="0" dirty="0"/>
          </a:p>
          <a:p>
            <a:endParaRPr lang="en-US" dirty="0"/>
          </a:p>
        </p:txBody>
      </p:sp>
      <p:sp>
        <p:nvSpPr>
          <p:cNvPr id="6" name="Content Placeholder 5">
            <a:extLst>
              <a:ext uri="{FF2B5EF4-FFF2-40B4-BE49-F238E27FC236}">
                <a16:creationId xmlns:a16="http://schemas.microsoft.com/office/drawing/2014/main" id="{9C36A9AD-2993-4357-841F-E8672EBE2A52}"/>
              </a:ext>
            </a:extLst>
          </p:cNvPr>
          <p:cNvSpPr>
            <a:spLocks noGrp="1"/>
          </p:cNvSpPr>
          <p:nvPr>
            <p:ph sz="half" idx="2"/>
          </p:nvPr>
        </p:nvSpPr>
        <p:spPr>
          <a:xfrm>
            <a:off x="4575420" y="1335027"/>
            <a:ext cx="4565160" cy="3263504"/>
          </a:xfrm>
        </p:spPr>
        <p:txBody>
          <a:bodyPr anchor="t"/>
          <a:lstStyle/>
          <a:p>
            <a:pPr algn="ctr"/>
            <a:r>
              <a:rPr lang="en-US" dirty="0"/>
              <a:t>The Big Picture</a:t>
            </a:r>
          </a:p>
          <a:p>
            <a:pPr algn="ctr"/>
            <a:endParaRPr lang="en-US" dirty="0"/>
          </a:p>
          <a:p>
            <a:r>
              <a:rPr lang="en-US" b="0">
                <a:latin typeface="Arial"/>
                <a:cs typeface="Arial"/>
              </a:rPr>
              <a:t>There is more around us that helps </a:t>
            </a:r>
            <a:r>
              <a:rPr lang="en-US" b="0" dirty="0">
                <a:latin typeface="Arial"/>
                <a:cs typeface="Arial"/>
              </a:rPr>
              <a:t>us sell vehicles then what is in front </a:t>
            </a:r>
            <a:r>
              <a:rPr lang="en-US" b="0">
                <a:latin typeface="Arial"/>
                <a:cs typeface="Arial"/>
              </a:rPr>
              <a:t>of us.</a:t>
            </a:r>
          </a:p>
          <a:p>
            <a:pPr marL="342900" indent="-342900">
              <a:buChar char="•"/>
            </a:pPr>
            <a:r>
              <a:rPr lang="en-US" b="0">
                <a:latin typeface="Arial"/>
                <a:cs typeface="Arial"/>
              </a:rPr>
              <a:t>Time management.</a:t>
            </a:r>
          </a:p>
          <a:p>
            <a:pPr marL="342900" indent="-342900">
              <a:buChar char="•"/>
            </a:pPr>
            <a:r>
              <a:rPr lang="en-US" b="0" dirty="0">
                <a:latin typeface="Arial"/>
                <a:cs typeface="Arial"/>
              </a:rPr>
              <a:t>Stepping out of your business to work on your </a:t>
            </a:r>
            <a:r>
              <a:rPr lang="en-US" b="0">
                <a:latin typeface="Arial"/>
                <a:cs typeface="Arial"/>
              </a:rPr>
              <a:t>business.</a:t>
            </a:r>
            <a:endParaRPr lang="en-US" b="0" dirty="0">
              <a:latin typeface="Arial"/>
              <a:cs typeface="Arial"/>
            </a:endParaRPr>
          </a:p>
          <a:p>
            <a:endParaRPr lang="en-US" dirty="0"/>
          </a:p>
        </p:txBody>
      </p:sp>
    </p:spTree>
    <p:extLst>
      <p:ext uri="{BB962C8B-B14F-4D97-AF65-F5344CB8AC3E}">
        <p14:creationId xmlns:p14="http://schemas.microsoft.com/office/powerpoint/2010/main" val="259389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6E8A-DB5F-466E-BE15-71399C6D5A65}"/>
              </a:ext>
            </a:extLst>
          </p:cNvPr>
          <p:cNvSpPr>
            <a:spLocks noGrp="1"/>
          </p:cNvSpPr>
          <p:nvPr>
            <p:ph type="title"/>
          </p:nvPr>
        </p:nvSpPr>
        <p:spPr>
          <a:xfrm>
            <a:off x="-336" y="-2442"/>
            <a:ext cx="6853451" cy="1090538"/>
          </a:xfrm>
        </p:spPr>
        <p:txBody>
          <a:bodyPr vert="horz" lIns="68580" tIns="34290" rIns="68580" bIns="34290" rtlCol="0" anchor="ctr">
            <a:normAutofit/>
          </a:bodyPr>
          <a:lstStyle/>
          <a:p>
            <a:r>
              <a:rPr lang="en-US" sz="2800" b="0" dirty="0">
                <a:latin typeface="Arial"/>
                <a:cs typeface="Arial"/>
              </a:rPr>
              <a:t>We Have Emotional Based Roles</a:t>
            </a:r>
          </a:p>
        </p:txBody>
      </p:sp>
      <p:pic>
        <p:nvPicPr>
          <p:cNvPr id="6" name="Content Placeholder 5" descr="A person wearing a costume&#10;&#10;Description automatically generated">
            <a:extLst>
              <a:ext uri="{FF2B5EF4-FFF2-40B4-BE49-F238E27FC236}">
                <a16:creationId xmlns:a16="http://schemas.microsoft.com/office/drawing/2014/main" id="{85EC8496-C72D-40A6-8FAB-DCD603EF3406}"/>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14804" r="17309" b="-1"/>
          <a:stretch/>
        </p:blipFill>
        <p:spPr>
          <a:xfrm>
            <a:off x="167053" y="1504470"/>
            <a:ext cx="2562101" cy="2681635"/>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A81F95D1-370C-46DA-B4E8-E6028F2DB4CE}"/>
              </a:ext>
            </a:extLst>
          </p:cNvPr>
          <p:cNvSpPr>
            <a:spLocks noGrp="1"/>
          </p:cNvSpPr>
          <p:nvPr>
            <p:ph type="body" sz="half" idx="2"/>
          </p:nvPr>
        </p:nvSpPr>
        <p:spPr>
          <a:xfrm>
            <a:off x="3202354" y="1480047"/>
            <a:ext cx="6043246" cy="2729467"/>
          </a:xfrm>
        </p:spPr>
        <p:txBody>
          <a:bodyPr vert="horz" lIns="68580" tIns="34290" rIns="68580" bIns="34290" rtlCol="0" anchor="ctr">
            <a:noAutofit/>
          </a:bodyPr>
          <a:lstStyle/>
          <a:p>
            <a:pPr marL="257175" indent="-257175">
              <a:buFont typeface="Arial" panose="020B0604020202020204" pitchFamily="34" charset="0"/>
              <a:buChar char="•"/>
            </a:pPr>
            <a:r>
              <a:rPr lang="en-US" sz="1800" b="0" dirty="0">
                <a:solidFill>
                  <a:srgbClr val="000000"/>
                </a:solidFill>
                <a:latin typeface="Arial"/>
                <a:cs typeface="Arial"/>
              </a:rPr>
              <a:t>We Thrive </a:t>
            </a:r>
            <a:r>
              <a:rPr lang="en-US" sz="1800" b="0">
                <a:solidFill>
                  <a:srgbClr val="000000"/>
                </a:solidFill>
                <a:latin typeface="Arial"/>
                <a:cs typeface="Arial"/>
              </a:rPr>
              <a:t>off Showroom Music.</a:t>
            </a:r>
            <a:endParaRPr lang="en-US" sz="1800" b="0" dirty="0">
              <a:solidFill>
                <a:srgbClr val="000000"/>
              </a:solidFill>
              <a:latin typeface="Arial"/>
              <a:cs typeface="Arial"/>
            </a:endParaRPr>
          </a:p>
          <a:p>
            <a:pPr marL="257175" indent="-257175">
              <a:buFont typeface="Arial" panose="020B0604020202020204" pitchFamily="34" charset="0"/>
              <a:buChar char="•"/>
            </a:pPr>
            <a:r>
              <a:rPr lang="en-US" sz="1800" b="0">
                <a:solidFill>
                  <a:srgbClr val="000000"/>
                </a:solidFill>
                <a:latin typeface="Arial"/>
                <a:cs typeface="Arial"/>
              </a:rPr>
              <a:t>Opportunities/Appts, Demos, Service Walks.</a:t>
            </a:r>
            <a:endParaRPr lang="en-US" sz="1800" b="0" dirty="0">
              <a:solidFill>
                <a:srgbClr val="000000"/>
              </a:solidFill>
            </a:endParaRPr>
          </a:p>
          <a:p>
            <a:pPr marL="257175" indent="-257175">
              <a:buFont typeface="Arial" panose="020B0604020202020204" pitchFamily="34" charset="0"/>
              <a:buChar char="•"/>
            </a:pPr>
            <a:r>
              <a:rPr lang="en-US" sz="1800" b="0">
                <a:solidFill>
                  <a:srgbClr val="000000"/>
                </a:solidFill>
                <a:latin typeface="Arial"/>
                <a:cs typeface="Arial"/>
              </a:rPr>
              <a:t>Salespeople on the phones.</a:t>
            </a:r>
            <a:endParaRPr lang="en-US" sz="1800" b="0" dirty="0">
              <a:solidFill>
                <a:srgbClr val="000000"/>
              </a:solidFill>
              <a:latin typeface="Arial"/>
              <a:cs typeface="Arial"/>
            </a:endParaRPr>
          </a:p>
          <a:p>
            <a:pPr marL="257175" indent="-257175">
              <a:buFont typeface="Arial" panose="020B0604020202020204" pitchFamily="34" charset="0"/>
              <a:buChar char="•"/>
            </a:pPr>
            <a:r>
              <a:rPr lang="en-US" sz="1800" b="0" dirty="0">
                <a:solidFill>
                  <a:srgbClr val="000000"/>
                </a:solidFill>
                <a:latin typeface="Arial"/>
                <a:cs typeface="Arial"/>
              </a:rPr>
              <a:t>Customers in the </a:t>
            </a:r>
            <a:r>
              <a:rPr lang="en-US" sz="1800" b="0">
                <a:solidFill>
                  <a:srgbClr val="000000"/>
                </a:solidFill>
                <a:latin typeface="Arial"/>
                <a:cs typeface="Arial"/>
              </a:rPr>
              <a:t>showroom.</a:t>
            </a:r>
            <a:endParaRPr lang="en-US" sz="1800" b="0" dirty="0">
              <a:solidFill>
                <a:srgbClr val="000000"/>
              </a:solidFill>
            </a:endParaRPr>
          </a:p>
          <a:p>
            <a:pPr marL="257175" indent="-257175">
              <a:buFont typeface="Arial" panose="020B0604020202020204" pitchFamily="34" charset="0"/>
              <a:buChar char="•"/>
            </a:pPr>
            <a:r>
              <a:rPr lang="en-US" sz="1800" b="0" dirty="0">
                <a:solidFill>
                  <a:srgbClr val="000000"/>
                </a:solidFill>
                <a:latin typeface="Arial"/>
                <a:cs typeface="Arial"/>
              </a:rPr>
              <a:t>Salespeople waiting in line at sales </a:t>
            </a:r>
            <a:r>
              <a:rPr lang="en-US" sz="1800" b="0">
                <a:solidFill>
                  <a:srgbClr val="000000"/>
                </a:solidFill>
                <a:latin typeface="Arial"/>
                <a:cs typeface="Arial"/>
              </a:rPr>
              <a:t>desk.</a:t>
            </a:r>
            <a:endParaRPr lang="en-US" sz="1800" b="0" dirty="0">
              <a:solidFill>
                <a:srgbClr val="000000"/>
              </a:solidFill>
            </a:endParaRPr>
          </a:p>
          <a:p>
            <a:pPr marL="257175" indent="-257175">
              <a:buFont typeface="Arial" panose="020B0604020202020204" pitchFamily="34" charset="0"/>
              <a:buChar char="•"/>
            </a:pPr>
            <a:r>
              <a:rPr lang="en-US" sz="1800" b="0" dirty="0">
                <a:solidFill>
                  <a:srgbClr val="000000"/>
                </a:solidFill>
                <a:latin typeface="Arial"/>
                <a:cs typeface="Arial"/>
              </a:rPr>
              <a:t>Finance  has customers in the box and more in the Shute. </a:t>
            </a:r>
            <a:endParaRPr lang="en-US" sz="1800" b="0" dirty="0">
              <a:solidFill>
                <a:srgbClr val="000000"/>
              </a:solidFill>
            </a:endParaRPr>
          </a:p>
        </p:txBody>
      </p:sp>
    </p:spTree>
    <p:extLst>
      <p:ext uri="{BB962C8B-B14F-4D97-AF65-F5344CB8AC3E}">
        <p14:creationId xmlns:p14="http://schemas.microsoft.com/office/powerpoint/2010/main" val="38578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EE8DC-BCA4-45BB-B0EC-3AF878C7D9BD}"/>
              </a:ext>
            </a:extLst>
          </p:cNvPr>
          <p:cNvSpPr>
            <a:spLocks noGrp="1"/>
          </p:cNvSpPr>
          <p:nvPr>
            <p:ph type="title"/>
          </p:nvPr>
        </p:nvSpPr>
        <p:spPr>
          <a:xfrm>
            <a:off x="-76200" y="-247650"/>
            <a:ext cx="6705600" cy="869055"/>
          </a:xfrm>
        </p:spPr>
        <p:txBody>
          <a:bodyPr/>
          <a:lstStyle/>
          <a:p>
            <a:pPr algn="ctr"/>
            <a:r>
              <a:rPr lang="en-US" dirty="0"/>
              <a:t>What Does Your Whole Business Look Like? </a:t>
            </a:r>
          </a:p>
        </p:txBody>
      </p:sp>
      <p:sp>
        <p:nvSpPr>
          <p:cNvPr id="4" name="Text Placeholder 3">
            <a:extLst>
              <a:ext uri="{FF2B5EF4-FFF2-40B4-BE49-F238E27FC236}">
                <a16:creationId xmlns:a16="http://schemas.microsoft.com/office/drawing/2014/main" id="{405E1EE7-CCB5-47DD-83E2-C4D23B9CF47C}"/>
              </a:ext>
            </a:extLst>
          </p:cNvPr>
          <p:cNvSpPr>
            <a:spLocks noGrp="1"/>
          </p:cNvSpPr>
          <p:nvPr>
            <p:ph type="body" sz="half" idx="2"/>
          </p:nvPr>
        </p:nvSpPr>
        <p:spPr>
          <a:xfrm>
            <a:off x="74246" y="1764810"/>
            <a:ext cx="4874846" cy="2404423"/>
          </a:xfrm>
        </p:spPr>
        <p:txBody>
          <a:bodyPr anchor="t"/>
          <a:lstStyle/>
          <a:p>
            <a:pPr marL="213995" indent="-213995">
              <a:buFont typeface="Arial" panose="020B0604020202020204" pitchFamily="34" charset="0"/>
              <a:buChar char="•"/>
            </a:pPr>
            <a:r>
              <a:rPr lang="en-US" sz="2000" b="0" dirty="0">
                <a:latin typeface="Arial"/>
                <a:cs typeface="Arial"/>
              </a:rPr>
              <a:t>Where can you focus on  opportunities outside of Showroom?</a:t>
            </a:r>
          </a:p>
          <a:p>
            <a:pPr marL="213995" indent="-213995">
              <a:buFont typeface="Arial" panose="020B0604020202020204" pitchFamily="34" charset="0"/>
              <a:buChar char="•"/>
            </a:pPr>
            <a:r>
              <a:rPr lang="en-US" sz="2000" b="0" dirty="0">
                <a:latin typeface="Arial"/>
                <a:cs typeface="Arial"/>
              </a:rPr>
              <a:t>Where are your opportunities  to make the most impactful changes? </a:t>
            </a:r>
            <a:endParaRPr lang="en-US" sz="2000" b="0" dirty="0"/>
          </a:p>
          <a:p>
            <a:pPr marL="213995" indent="-213995">
              <a:buFont typeface="Arial" panose="020B0604020202020204" pitchFamily="34" charset="0"/>
              <a:buChar char="•"/>
            </a:pPr>
            <a:r>
              <a:rPr lang="en-US" sz="2000" b="0" dirty="0">
                <a:latin typeface="Arial"/>
                <a:cs typeface="Arial"/>
              </a:rPr>
              <a:t>Are You missing the big Picture?</a:t>
            </a:r>
          </a:p>
          <a:p>
            <a:pPr marL="213995" indent="-213995">
              <a:buFont typeface="Arial" panose="020B0604020202020204" pitchFamily="34" charset="0"/>
              <a:buChar char="•"/>
            </a:pPr>
            <a:r>
              <a:rPr lang="en-US" sz="2000" b="0" dirty="0">
                <a:latin typeface="Arial"/>
                <a:cs typeface="Arial"/>
              </a:rPr>
              <a:t>More to our business then the showroom</a:t>
            </a:r>
          </a:p>
          <a:p>
            <a:pPr marL="213995" indent="-213995">
              <a:buFont typeface="Arial" panose="020B0604020202020204" pitchFamily="34" charset="0"/>
              <a:buChar char="•"/>
            </a:pPr>
            <a:endParaRPr lang="en-US" sz="2000" b="0" dirty="0"/>
          </a:p>
        </p:txBody>
      </p:sp>
      <p:pic>
        <p:nvPicPr>
          <p:cNvPr id="5" name="Content Placeholder 4">
            <a:extLst>
              <a:ext uri="{FF2B5EF4-FFF2-40B4-BE49-F238E27FC236}">
                <a16:creationId xmlns:a16="http://schemas.microsoft.com/office/drawing/2014/main" id="{BC12405E-6E34-493F-96C3-ED1EE5E3C664}"/>
              </a:ext>
            </a:extLst>
          </p:cNvPr>
          <p:cNvPicPr>
            <a:picLocks noGrp="1" noChangeAspect="1"/>
          </p:cNvPicPr>
          <p:nvPr>
            <p:ph idx="1"/>
          </p:nvPr>
        </p:nvPicPr>
        <p:blipFill>
          <a:blip r:embed="rId2"/>
          <a:stretch>
            <a:fillRect/>
          </a:stretch>
        </p:blipFill>
        <p:spPr>
          <a:xfrm>
            <a:off x="5803568" y="1047750"/>
            <a:ext cx="2784893" cy="3832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647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5F116-BC70-D64F-B58F-BA4DCF139666}"/>
              </a:ext>
            </a:extLst>
          </p:cNvPr>
          <p:cNvSpPr>
            <a:spLocks noGrp="1"/>
          </p:cNvSpPr>
          <p:nvPr>
            <p:ph type="title"/>
          </p:nvPr>
        </p:nvSpPr>
        <p:spPr>
          <a:xfrm>
            <a:off x="116356" y="3236058"/>
            <a:ext cx="8915400" cy="571500"/>
          </a:xfrm>
          <a:effectLst>
            <a:outerShdw blurRad="50800" dist="38100" dir="2700000" algn="tl" rotWithShape="0">
              <a:prstClr val="black">
                <a:alpha val="40000"/>
              </a:prstClr>
            </a:outerShdw>
          </a:effectLst>
        </p:spPr>
        <p:txBody>
          <a:bodyPr/>
          <a:lstStyle/>
          <a:p>
            <a:r>
              <a:rPr lang="en-US" b="0" dirty="0">
                <a:latin typeface="Arial"/>
                <a:cs typeface="Arial"/>
              </a:rPr>
              <a:t>How to Identify Opportunities in VinSolutions Quickly!</a:t>
            </a:r>
            <a:br>
              <a:rPr lang="en-US" b="0" dirty="0"/>
            </a:br>
            <a:endParaRPr lang="en-US" b="0">
              <a:latin typeface="Arial"/>
            </a:endParaRPr>
          </a:p>
        </p:txBody>
      </p:sp>
    </p:spTree>
    <p:extLst>
      <p:ext uri="{BB962C8B-B14F-4D97-AF65-F5344CB8AC3E}">
        <p14:creationId xmlns:p14="http://schemas.microsoft.com/office/powerpoint/2010/main" val="247878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CDA-2407-4D46-A6CA-F56264802B28}"/>
              </a:ext>
            </a:extLst>
          </p:cNvPr>
          <p:cNvSpPr>
            <a:spLocks noGrp="1"/>
          </p:cNvSpPr>
          <p:nvPr>
            <p:ph type="title"/>
          </p:nvPr>
        </p:nvSpPr>
        <p:spPr>
          <a:xfrm>
            <a:off x="-1954" y="245354"/>
            <a:ext cx="5444393" cy="569211"/>
          </a:xfrm>
        </p:spPr>
        <p:txBody>
          <a:bodyPr anchor="t"/>
          <a:lstStyle/>
          <a:p>
            <a:pPr algn="ctr"/>
            <a:r>
              <a:rPr lang="en-US" sz="2800" b="0">
                <a:latin typeface="Arial"/>
                <a:cs typeface="Arial"/>
              </a:rPr>
              <a:t>What is SO Special About Inbox?</a:t>
            </a:r>
          </a:p>
        </p:txBody>
      </p:sp>
      <p:pic>
        <p:nvPicPr>
          <p:cNvPr id="5" name="Content Placeholder 4">
            <a:extLst>
              <a:ext uri="{FF2B5EF4-FFF2-40B4-BE49-F238E27FC236}">
                <a16:creationId xmlns:a16="http://schemas.microsoft.com/office/drawing/2014/main" id="{A1B5E17B-25D2-433D-A50D-97C123412316}"/>
              </a:ext>
            </a:extLst>
          </p:cNvPr>
          <p:cNvPicPr>
            <a:picLocks noGrp="1" noChangeAspect="1"/>
          </p:cNvPicPr>
          <p:nvPr>
            <p:ph sz="half" idx="1"/>
          </p:nvPr>
        </p:nvPicPr>
        <p:blipFill>
          <a:blip r:embed="rId2"/>
          <a:stretch>
            <a:fillRect/>
          </a:stretch>
        </p:blipFill>
        <p:spPr>
          <a:xfrm>
            <a:off x="928077" y="1081323"/>
            <a:ext cx="7289413" cy="3753457"/>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96E4DA06-705E-4AFB-985B-F2CB8257C5A9}"/>
              </a:ext>
            </a:extLst>
          </p:cNvPr>
          <p:cNvCxnSpPr/>
          <p:nvPr/>
        </p:nvCxnSpPr>
        <p:spPr>
          <a:xfrm>
            <a:off x="4286357" y="2265818"/>
            <a:ext cx="1672683" cy="702527"/>
          </a:xfrm>
          <a:prstGeom prst="straightConnector1">
            <a:avLst/>
          </a:prstGeom>
          <a:ln w="76200">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87FDB9-6BE7-4F05-976C-083A2336F90B}"/>
              </a:ext>
            </a:extLst>
          </p:cNvPr>
          <p:cNvSpPr/>
          <p:nvPr/>
        </p:nvSpPr>
        <p:spPr>
          <a:xfrm>
            <a:off x="5968809" y="2923859"/>
            <a:ext cx="677437" cy="3178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44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CDA-2407-4D46-A6CA-F56264802B28}"/>
              </a:ext>
            </a:extLst>
          </p:cNvPr>
          <p:cNvSpPr>
            <a:spLocks noGrp="1"/>
          </p:cNvSpPr>
          <p:nvPr>
            <p:ph type="title"/>
          </p:nvPr>
        </p:nvSpPr>
        <p:spPr>
          <a:xfrm>
            <a:off x="28330" y="277872"/>
            <a:ext cx="5063393" cy="525249"/>
          </a:xfrm>
          <a:effectLst>
            <a:outerShdw blurRad="50800" dist="38100" dir="2700000" algn="tl" rotWithShape="0">
              <a:prstClr val="black">
                <a:alpha val="40000"/>
              </a:prstClr>
            </a:outerShdw>
          </a:effectLst>
        </p:spPr>
        <p:txBody>
          <a:bodyPr anchor="t"/>
          <a:lstStyle/>
          <a:p>
            <a:pPr algn="ctr"/>
            <a:r>
              <a:rPr lang="en-US" sz="2800" b="0" dirty="0">
                <a:latin typeface="Arial"/>
                <a:cs typeface="Arial"/>
              </a:rPr>
              <a:t>Do You See A Car Deal Here? </a:t>
            </a:r>
            <a:endParaRPr lang="en-US" sz="2800" b="0"/>
          </a:p>
        </p:txBody>
      </p:sp>
      <p:pic>
        <p:nvPicPr>
          <p:cNvPr id="2050" name="Picture 2" descr="C:\Users\KMSCHM~1\AppData\Local\Temp\SNAGHTML150c9f2a.PNG">
            <a:extLst>
              <a:ext uri="{FF2B5EF4-FFF2-40B4-BE49-F238E27FC236}">
                <a16:creationId xmlns:a16="http://schemas.microsoft.com/office/drawing/2014/main" id="{C8E4BD23-ED44-41F8-B62C-FEE7F3C8C18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860" y="1608060"/>
            <a:ext cx="8920279" cy="2537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687FDB9-6BE7-4F05-976C-083A2336F90B}"/>
              </a:ext>
            </a:extLst>
          </p:cNvPr>
          <p:cNvSpPr/>
          <p:nvPr/>
        </p:nvSpPr>
        <p:spPr>
          <a:xfrm>
            <a:off x="423723" y="2471878"/>
            <a:ext cx="3228278" cy="4683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 name="Straight Arrow Connector 6">
            <a:extLst>
              <a:ext uri="{FF2B5EF4-FFF2-40B4-BE49-F238E27FC236}">
                <a16:creationId xmlns:a16="http://schemas.microsoft.com/office/drawing/2014/main" id="{96E4DA06-705E-4AFB-985B-F2CB8257C5A9}"/>
              </a:ext>
            </a:extLst>
          </p:cNvPr>
          <p:cNvCxnSpPr>
            <a:cxnSpLocks/>
          </p:cNvCxnSpPr>
          <p:nvPr/>
        </p:nvCxnSpPr>
        <p:spPr>
          <a:xfrm>
            <a:off x="4571999" y="4037170"/>
            <a:ext cx="4033955" cy="0"/>
          </a:xfrm>
          <a:prstGeom prst="straightConnector1">
            <a:avLst/>
          </a:prstGeom>
          <a:ln w="76200">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EB21E1D-F432-448C-862F-7D4EED45A9AC}"/>
              </a:ext>
            </a:extLst>
          </p:cNvPr>
          <p:cNvSpPr/>
          <p:nvPr/>
        </p:nvSpPr>
        <p:spPr>
          <a:xfrm>
            <a:off x="4882852" y="1864053"/>
            <a:ext cx="897674" cy="4683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7622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0986639-37B5-8241-AE47-845C17324405}" vid="{C618D550-199A-E94E-816B-11656A7720D8}"/>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0986639-37B5-8241-AE47-845C17324405}" vid="{940B1575-91DF-A041-953C-4C9D3256CE5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0986639-37B5-8241-AE47-845C17324405}" vid="{B72CF991-B320-BF44-A4C6-40CE0F136D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0986639-37B5-8241-AE47-845C17324405}" vid="{B5935381-77E1-F542-B3B0-A56913CD465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07FB1E6E6B6445ABA31B408C7F25E2" ma:contentTypeVersion="17" ma:contentTypeDescription="Create a new document." ma:contentTypeScope="" ma:versionID="e56064356451b79b5d584170eb44cbc2">
  <xsd:schema xmlns:xsd="http://www.w3.org/2001/XMLSchema" xmlns:xs="http://www.w3.org/2001/XMLSchema" xmlns:p="http://schemas.microsoft.com/office/2006/metadata/properties" xmlns:ns2="4dae81db-7e13-4584-89aa-9ad0fb3c8365" xmlns:ns3="f7be8e0d-f80f-44dc-91d3-c04656140ef4" targetNamespace="http://schemas.microsoft.com/office/2006/metadata/properties" ma:root="true" ma:fieldsID="22e60ec96276f74acd46201f083d16d4" ns2:_="" ns3:_="">
    <xsd:import namespace="4dae81db-7e13-4584-89aa-9ad0fb3c8365"/>
    <xsd:import namespace="f7be8e0d-f80f-44dc-91d3-c04656140ef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AddedtoSesimic_x003f_" minOccurs="0"/>
                <xsd:element ref="ns2:Date" minOccurs="0"/>
                <xsd:element ref="ns2:MediaServiceAutoKeyPoints" minOccurs="0"/>
                <xsd:element ref="ns2:MediaServiceKeyPoints" minOccurs="0"/>
                <xsd:element ref="ns2:MeganBar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e81db-7e13-4584-89aa-9ad0fb3c8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AddedtoSesimic_x003f_" ma:index="18" nillable="true" ma:displayName="Added to Sesimic?" ma:default="0" ma:description="To be filled out the asset has been added to Seismic" ma:format="Dropdown" ma:internalName="AddedtoSesimic_x003f_">
      <xsd:simpleType>
        <xsd:restriction base="dms:Boolean"/>
      </xsd:simpleType>
    </xsd:element>
    <xsd:element name="Date" ma:index="19" nillable="true" ma:displayName="Date" ma:format="DateOnly" ma:internalName="Date">
      <xsd:simpleType>
        <xsd:restriction base="dms:DateTim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ganBarto" ma:index="22" nillable="true" ma:displayName="Name/ Title" ma:format="Dropdown" ma:list="UserInfo" ma:SharePointGroup="0" ma:internalName="MeganBar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be8e0d-f80f-44dc-91d3-c04656140ef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4dae81db-7e13-4584-89aa-9ad0fb3c8365" xsi:nil="true"/>
    <AddedtoSesimic_x003f_ xmlns="4dae81db-7e13-4584-89aa-9ad0fb3c8365">false</AddedtoSesimic_x003f_>
    <MeganBarto xmlns="4dae81db-7e13-4584-89aa-9ad0fb3c8365">
      <UserInfo>
        <DisplayName/>
        <AccountId xsi:nil="true"/>
        <AccountType/>
      </UserInfo>
    </MeganBarto>
  </documentManagement>
</p:properties>
</file>

<file path=customXml/itemProps1.xml><?xml version="1.0" encoding="utf-8"?>
<ds:datastoreItem xmlns:ds="http://schemas.openxmlformats.org/officeDocument/2006/customXml" ds:itemID="{8FDDECFB-2B96-41C3-87CF-451A2DFD6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e81db-7e13-4584-89aa-9ad0fb3c8365"/>
    <ds:schemaRef ds:uri="f7be8e0d-f80f-44dc-91d3-c04656140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F9BF5F-E564-446F-87BD-A13157DA04CE}">
  <ds:schemaRefs>
    <ds:schemaRef ds:uri="http://schemas.microsoft.com/sharepoint/v3/contenttype/forms"/>
  </ds:schemaRefs>
</ds:datastoreItem>
</file>

<file path=customXml/itemProps3.xml><?xml version="1.0" encoding="utf-8"?>
<ds:datastoreItem xmlns:ds="http://schemas.openxmlformats.org/officeDocument/2006/customXml" ds:itemID="{91B3309D-094C-49B4-B34A-5DF4A808FB05}">
  <ds:schemaRefs>
    <ds:schemaRef ds:uri="http://schemas.microsoft.com/office/2006/metadata/properties"/>
    <ds:schemaRef ds:uri="http://schemas.microsoft.com/office/infopath/2007/PartnerControls"/>
    <ds:schemaRef ds:uri="4dae81db-7e13-4584-89aa-9ad0fb3c8365"/>
  </ds:schemaRefs>
</ds:datastoreItem>
</file>

<file path=docProps/app.xml><?xml version="1.0" encoding="utf-8"?>
<Properties xmlns="http://schemas.openxmlformats.org/officeDocument/2006/extended-properties" xmlns:vt="http://schemas.openxmlformats.org/officeDocument/2006/docPropsVTypes">
  <Template>Office Theme</Template>
  <TotalTime>332</TotalTime>
  <Words>973</Words>
  <Application>Microsoft Office PowerPoint</Application>
  <PresentationFormat>On-screen Show (16:9)</PresentationFormat>
  <Paragraphs>150</Paragraphs>
  <Slides>38</Slides>
  <Notes>3</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1_Custom Design</vt:lpstr>
      <vt:lpstr>2_Custom Design</vt:lpstr>
      <vt:lpstr>Custom Design</vt:lpstr>
      <vt:lpstr>Office Theme</vt:lpstr>
      <vt:lpstr>PowerPoint Presentation</vt:lpstr>
      <vt:lpstr>PowerPoint Presentation</vt:lpstr>
      <vt:lpstr>Agenda</vt:lpstr>
      <vt:lpstr> Can You Find Car Deals Quickly?</vt:lpstr>
      <vt:lpstr>We Have Emotional Based Roles</vt:lpstr>
      <vt:lpstr>What Does Your Whole Business Look Like? </vt:lpstr>
      <vt:lpstr>How to Identify Opportunities in VinSolutions Quickly! </vt:lpstr>
      <vt:lpstr>What is SO Special About Inbox?</vt:lpstr>
      <vt:lpstr>Do You See A Car Deal Here? </vt:lpstr>
      <vt:lpstr>See Everything All In One Place </vt:lpstr>
      <vt:lpstr>Communication Report</vt:lpstr>
      <vt:lpstr>Is it Really LOST?</vt:lpstr>
      <vt:lpstr>Let the CRM Work For you</vt:lpstr>
      <vt:lpstr>PowerPoint Presentation</vt:lpstr>
      <vt:lpstr>Tag…you’re it!</vt:lpstr>
      <vt:lpstr>The "What" and The "Why "</vt:lpstr>
      <vt:lpstr>Statuses = Tagging</vt:lpstr>
      <vt:lpstr>Tagging every phone and internet lead</vt:lpstr>
      <vt:lpstr>Better utilization from sales staff with 1 on 1’s</vt:lpstr>
      <vt:lpstr>All New Coaching Dashboard 1 on 1</vt:lpstr>
      <vt:lpstr>PowerPoint Presentation</vt:lpstr>
      <vt:lpstr>PowerPoint Presentation</vt:lpstr>
      <vt:lpstr>PowerPoint Presentation</vt:lpstr>
      <vt:lpstr>PowerPoint Presentation</vt:lpstr>
      <vt:lpstr>Red Flags and Understanding Settings </vt:lpstr>
      <vt:lpstr>PowerPoint Presentation</vt:lpstr>
      <vt:lpstr>Settings&gt; ILM/CRM Settings&gt; Sales and Service Processes</vt:lpstr>
      <vt:lpstr>PowerPoint Presentation</vt:lpstr>
      <vt:lpstr>PowerPoint Presentation</vt:lpstr>
      <vt:lpstr>PowerPoint Presentation</vt:lpstr>
      <vt:lpstr>PowerPoint Presentation</vt:lpstr>
      <vt:lpstr>PowerPoint Presentation</vt:lpstr>
      <vt:lpstr>Who’s Responsible? </vt:lpstr>
      <vt:lpstr>Do You Have a Handle on Your Opportunities?</vt:lpstr>
      <vt:lpstr>Small Settings That Can Cost You or Make You Money </vt:lpstr>
      <vt:lpstr>PowerPoint Presentation</vt:lpstr>
      <vt:lpstr>Any Questions?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Chris (CAI - Mission)</dc:creator>
  <cp:lastModifiedBy>Schmitt, Kevin (CAI - Memphis)</cp:lastModifiedBy>
  <cp:revision>376</cp:revision>
  <dcterms:created xsi:type="dcterms:W3CDTF">2018-05-01T16:13:09Z</dcterms:created>
  <dcterms:modified xsi:type="dcterms:W3CDTF">2019-10-15T19:40:29Z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https://fuel.coxautoinc.com</vt:lpwstr>
  </property>
  <property fmtid="{D5CDD505-2E9C-101B-9397-08002B2CF9AE}" pid="3" name="Offisync_ServerID">
    <vt:lpwstr>3026ae12-889e-4625-806e-80135ccdbd7b</vt:lpwstr>
  </property>
  <property fmtid="{D5CDD505-2E9C-101B-9397-08002B2CF9AE}" pid="4" name="Jive_LatestUserAccountName">
    <vt:lpwstr>Chris.Murphy2@vinsolutions.com</vt:lpwstr>
  </property>
  <property fmtid="{D5CDD505-2E9C-101B-9397-08002B2CF9AE}" pid="5" name="Offisync_UniqueId">
    <vt:lpwstr>10593</vt:lpwstr>
  </property>
  <property fmtid="{D5CDD505-2E9C-101B-9397-08002B2CF9AE}" pid="6" name="Jive_VersionGuid">
    <vt:lpwstr>1b96566b-fdbd-4d5b-bd37-423bd2e75881</vt:lpwstr>
  </property>
  <property fmtid="{D5CDD505-2E9C-101B-9397-08002B2CF9AE}" pid="7" name="Offisync_UpdateToken">
    <vt:lpwstr>1</vt:lpwstr>
  </property>
  <property fmtid="{D5CDD505-2E9C-101B-9397-08002B2CF9AE}" pid="8" name="ContentTypeId">
    <vt:lpwstr>0x0101007D07FB1E6E6B6445ABA31B408C7F25E2</vt:lpwstr>
  </property>
</Properties>
</file>