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8" r:id="rId5"/>
    <p:sldMasterId id="2147483660" r:id="rId6"/>
    <p:sldMasterId id="2147483648" r:id="rId7"/>
  </p:sldMasterIdLst>
  <p:notesMasterIdLst>
    <p:notesMasterId r:id="rId57"/>
  </p:notesMasterIdLst>
  <p:sldIdLst>
    <p:sldId id="259" r:id="rId8"/>
    <p:sldId id="256" r:id="rId9"/>
    <p:sldId id="260" r:id="rId10"/>
    <p:sldId id="258" r:id="rId11"/>
    <p:sldId id="257" r:id="rId12"/>
    <p:sldId id="297" r:id="rId13"/>
    <p:sldId id="262" r:id="rId14"/>
    <p:sldId id="261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98" r:id="rId23"/>
    <p:sldId id="264" r:id="rId24"/>
    <p:sldId id="266" r:id="rId25"/>
    <p:sldId id="274" r:id="rId26"/>
    <p:sldId id="276" r:id="rId27"/>
    <p:sldId id="275" r:id="rId28"/>
    <p:sldId id="295" r:id="rId29"/>
    <p:sldId id="296" r:id="rId30"/>
    <p:sldId id="303" r:id="rId31"/>
    <p:sldId id="278" r:id="rId32"/>
    <p:sldId id="277" r:id="rId33"/>
    <p:sldId id="304" r:id="rId34"/>
    <p:sldId id="305" r:id="rId35"/>
    <p:sldId id="299" r:id="rId36"/>
    <p:sldId id="263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9" r:id="rId45"/>
    <p:sldId id="294" r:id="rId46"/>
    <p:sldId id="286" r:id="rId47"/>
    <p:sldId id="288" r:id="rId48"/>
    <p:sldId id="287" r:id="rId49"/>
    <p:sldId id="290" r:id="rId50"/>
    <p:sldId id="301" r:id="rId51"/>
    <p:sldId id="302" r:id="rId52"/>
    <p:sldId id="300" r:id="rId53"/>
    <p:sldId id="291" r:id="rId54"/>
    <p:sldId id="292" r:id="rId55"/>
    <p:sldId id="293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6"/>
    <a:srgbClr val="001223"/>
    <a:srgbClr val="063266"/>
    <a:srgbClr val="3ADDFF"/>
    <a:srgbClr val="00BCDD"/>
    <a:srgbClr val="3C4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71E1B-C757-4D9B-96B8-DFBE20304B2D}" v="172" dt="2019-09-20T17:49:16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8"/>
    <p:restoredTop sz="94668"/>
  </p:normalViewPr>
  <p:slideViewPr>
    <p:cSldViewPr>
      <p:cViewPr varScale="1">
        <p:scale>
          <a:sx n="137" d="100"/>
          <a:sy n="137" d="100"/>
        </p:scale>
        <p:origin x="-15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76EA-2749-46C5-AC26-E05E1DE24F8F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116D-993B-4981-BC2C-922CAE4D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2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Retail scenarios created this year in Vin Desking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  <a:p>
            <a:r>
              <a:rPr lang="en-US" dirty="0"/>
              <a:t>Integration with DT, Rt. One and DMS.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lease scenarios created this year in Vin Desking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OK with NO Follow 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you be ok with NO Follow 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up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proposals printed this year in Vin Desking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98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salesperson has a copy easily accessible.	 No disconnect between the customer and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30000" dirty="0">
                <a:solidFill>
                  <a:srgbClr val="636466"/>
                </a:solidFill>
              </a:rPr>
              <a:t>1</a:t>
            </a:r>
            <a:r>
              <a:rPr lang="en-US" sz="1200" dirty="0">
                <a:solidFill>
                  <a:srgbClr val="636466"/>
                </a:solidFill>
              </a:rPr>
              <a:t>Cox Automotive </a:t>
            </a:r>
            <a:r>
              <a:rPr lang="en-US" sz="1200" i="1" dirty="0">
                <a:solidFill>
                  <a:srgbClr val="636466"/>
                </a:solidFill>
              </a:rPr>
              <a:t>Car Buyer Journey</a:t>
            </a:r>
            <a:r>
              <a:rPr lang="en-US" sz="1200" dirty="0">
                <a:solidFill>
                  <a:srgbClr val="636466"/>
                </a:solidFill>
              </a:rPr>
              <a:t>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36466"/>
                </a:solidFill>
              </a:rPr>
              <a:t>Source: Cox Automotive </a:t>
            </a:r>
            <a:r>
              <a:rPr lang="en-US" sz="1200" i="1" dirty="0">
                <a:solidFill>
                  <a:srgbClr val="636466"/>
                </a:solidFill>
              </a:rPr>
              <a:t>Future of Digital Retail Study</a:t>
            </a:r>
            <a:r>
              <a:rPr lang="en-US" sz="1200" dirty="0">
                <a:solidFill>
                  <a:srgbClr val="636466"/>
                </a:solidFill>
              </a:rPr>
              <a:t>,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do we start to lose control?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73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Who’s from F&amp;I? Why do we do a menu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Contact%, Appointment setting, Confirmation, campaigning and follow up all lead to this moment.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64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train on a consistent walkaround? Should be the same consistency with the desking proposal.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Proposals with a trade-in this year in Vin Desking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2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  <a:p>
            <a:r>
              <a:rPr lang="en-US" dirty="0"/>
              <a:t>Integration with DT, Rt. One and DMS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  <a:p>
            <a:r>
              <a:rPr lang="en-US" dirty="0"/>
              <a:t>Have integration w/DT, Rt. One and DMS all worked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https://www.coxautoinc.com/learning-center/2019-car-buyer-journey-study/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E116D-993B-4981-BC2C-922CAE4D2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47650"/>
            <a:ext cx="6400800" cy="1371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02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47650"/>
            <a:ext cx="6400800" cy="1371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7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714750"/>
            <a:ext cx="10668000" cy="1028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87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4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47650"/>
            <a:ext cx="6400800" cy="1371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77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FFC7F-BEDE-2B4E-BFB0-B4FAE0BD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3C4A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3C4A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E7A41-4984-8148-A7F2-1184F2D5B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3C4A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3C4A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762000" y="2724150"/>
            <a:ext cx="10668000" cy="1028700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Transition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CCC90-819D-2948-9279-EB62987360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C6F6E-EE1E-BE4B-B591-60B6F08C0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b="1" kern="1200" baseline="0">
          <a:solidFill>
            <a:srgbClr val="3C4A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spcBef>
          <a:spcPts val="1200"/>
        </a:spcBef>
        <a:buClr>
          <a:srgbClr val="00BCDD"/>
        </a:buClr>
        <a:buFont typeface="Arial" panose="020B0604020202020204" pitchFamily="34" charset="0"/>
        <a:buChar char="•"/>
        <a:defRPr sz="2000" kern="1200" baseline="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3C4A55"/>
        </a:buClr>
        <a:buFont typeface="Arial" panose="020B0604020202020204" pitchFamily="34" charset="0"/>
        <a:buChar char="−"/>
        <a:defRPr sz="1600" kern="120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ts val="600"/>
        </a:spcBef>
        <a:buClr>
          <a:srgbClr val="00BCDD"/>
        </a:buClr>
        <a:buFont typeface="Arial" panose="020B0604020202020204" pitchFamily="34" charset="0"/>
        <a:buChar char="•"/>
        <a:defRPr sz="1400" kern="120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3C4A55"/>
        </a:buClr>
        <a:buFont typeface="Arial" panose="020B0604020202020204" pitchFamily="34" charset="0"/>
        <a:buChar char="−"/>
        <a:defRPr sz="1400" kern="1200">
          <a:solidFill>
            <a:srgbClr val="636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36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CAR BUYERS ARE VISITING FEWER DEALERSHIPS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95D40-BA52-48EA-AE54-10DD6112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2" y="1962150"/>
            <a:ext cx="7876295" cy="27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CAR BUYERS ARE VISITING FEWER DEALERSHIPS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C1763-F72C-48AD-81E6-2EE81EB6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3" y="1885950"/>
            <a:ext cx="7763673" cy="29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9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Paperwork and negotiating are still the most frustrating parts of the car-buying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9D2945-670C-40D3-A7E1-FEC2E7E3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1" y="2114550"/>
            <a:ext cx="8295959" cy="27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0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0668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TOP FRUSTRATIONS WITH PURCHASE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DA22F-4F64-457A-B98D-F81482BB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85950"/>
            <a:ext cx="7966757" cy="30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2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9906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OVERALL DEALERSHIP EXPERIENCE VS. TIME SPENT AT THE DEALERSHIP</a:t>
            </a:r>
            <a:endParaRPr lang="en-US" sz="16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147E4-BBC6-4FE1-A7A0-62E72B16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5233"/>
            <a:ext cx="7622214" cy="3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9144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sz="16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TIME SPENT AT THE DEALERSHIP OF PURCHASE</a:t>
            </a:r>
            <a:endParaRPr lang="en-US" sz="1600" dirty="0">
              <a:latin typeface="Helvetica" pitchFamily="2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44AD2-5C4B-485C-B404-CDCD5559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23266"/>
            <a:ext cx="7620000" cy="33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sz="4000" b="0" dirty="0">
                <a:latin typeface="Helvetica" pitchFamily="2" charset="0"/>
              </a:rPr>
              <a:t>Fun Fact</a:t>
            </a:r>
            <a:br>
              <a:rPr lang="en-US" sz="4000" b="0" dirty="0">
                <a:latin typeface="Helvetica" pitchFamily="2" charset="0"/>
              </a:rPr>
            </a:br>
            <a:r>
              <a:rPr lang="en-US" sz="4000" b="0" dirty="0">
                <a:latin typeface="Helvetica" pitchFamily="2" charset="0"/>
              </a:rPr>
              <a:t>12,887,845</a:t>
            </a:r>
          </a:p>
        </p:txBody>
      </p:sp>
    </p:spTree>
    <p:extLst>
      <p:ext uri="{BB962C8B-B14F-4D97-AF65-F5344CB8AC3E}">
        <p14:creationId xmlns:p14="http://schemas.microsoft.com/office/powerpoint/2010/main" val="113203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3950"/>
            <a:ext cx="2743200" cy="3676650"/>
          </a:xfrm>
        </p:spPr>
        <p:txBody>
          <a:bodyPr/>
          <a:lstStyle/>
          <a:p>
            <a:endParaRPr lang="en-US" sz="1600" dirty="0"/>
          </a:p>
          <a:p>
            <a:r>
              <a:rPr lang="en-US" dirty="0">
                <a:latin typeface="Helvetica" pitchFamily="2" charset="0"/>
              </a:rPr>
              <a:t>Data Capture – </a:t>
            </a:r>
          </a:p>
          <a:p>
            <a:r>
              <a:rPr lang="en-US" dirty="0">
                <a:latin typeface="Helvetica" pitchFamily="2" charset="0"/>
              </a:rPr>
              <a:t>No Short Cuts</a:t>
            </a:r>
          </a:p>
          <a:p>
            <a:endParaRPr lang="en-US" u="sng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Phone #s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Email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Trade-in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74FE6-24FF-45A9-85A2-F7B1A4A0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1758"/>
            <a:ext cx="3810000" cy="45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4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865"/>
            <a:ext cx="8229600" cy="3676650"/>
          </a:xfrm>
        </p:spPr>
        <p:txBody>
          <a:bodyPr/>
          <a:lstStyle/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No Data Captured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Not tied to a customer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Not an Active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Closing Rate Too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Still Desking out of the DMS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4F8A3-080A-46EF-998E-F0314D10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67066"/>
            <a:ext cx="3035425" cy="44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6331"/>
            <a:ext cx="8229600" cy="782419"/>
          </a:xfrm>
        </p:spPr>
        <p:txBody>
          <a:bodyPr/>
          <a:lstStyle/>
          <a:p>
            <a:endParaRPr lang="en-US" sz="1600" dirty="0"/>
          </a:p>
          <a:p>
            <a:r>
              <a:rPr lang="en-US" dirty="0">
                <a:latin typeface="Helvetica" pitchFamily="2" charset="0"/>
              </a:rPr>
              <a:t>Desk from Showroom Activity Tab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526B7-3EBF-4C41-A4D1-769C622F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7578"/>
            <a:ext cx="240792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317A3-25B1-4705-8303-7800D565A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428750"/>
            <a:ext cx="5822578" cy="28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3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248584"/>
            <a:ext cx="46482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Super Strength</a:t>
            </a:r>
            <a:endParaRPr lang="en-US" sz="36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24118BF-EC45-D84F-9509-11793CFC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81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6331"/>
            <a:ext cx="8229600" cy="782419"/>
          </a:xfrm>
        </p:spPr>
        <p:txBody>
          <a:bodyPr/>
          <a:lstStyle/>
          <a:p>
            <a:endParaRPr lang="en-US" sz="1600" dirty="0"/>
          </a:p>
          <a:p>
            <a:r>
              <a:rPr lang="en-US" dirty="0">
                <a:latin typeface="Helvetica" pitchFamily="2" charset="0"/>
              </a:rPr>
              <a:t>Create Templates in Rates and Residuals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610F4-9BED-4F5E-ADB9-CC526965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09750"/>
            <a:ext cx="3104983" cy="249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9A055-D3D3-4A8D-8267-FA56DFFF2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842649"/>
            <a:ext cx="1625684" cy="41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7" y="133350"/>
            <a:ext cx="5867400" cy="12192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06" y="1123950"/>
            <a:ext cx="2267794" cy="1828800"/>
          </a:xfrm>
        </p:spPr>
        <p:txBody>
          <a:bodyPr/>
          <a:lstStyle/>
          <a:p>
            <a:r>
              <a:rPr lang="en-US" dirty="0"/>
              <a:t>Give Options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 Retail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 Lease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 Down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18 Options Max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F3D31-3F78-4C22-889B-98047670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36626"/>
            <a:ext cx="6280485" cy="44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7" y="133350"/>
            <a:ext cx="5867400" cy="12192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06" y="1123950"/>
            <a:ext cx="2267794" cy="1828800"/>
          </a:xfrm>
        </p:spPr>
        <p:txBody>
          <a:bodyPr/>
          <a:lstStyle/>
          <a:p>
            <a:r>
              <a:rPr lang="en-US" dirty="0"/>
              <a:t>Give Options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vs.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0FC0F-B184-439F-ACBF-68D8E8C8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07" y="279532"/>
            <a:ext cx="5416828" cy="4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9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7" y="133350"/>
            <a:ext cx="5867400" cy="12192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Give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06" y="1123950"/>
            <a:ext cx="2267794" cy="1828800"/>
          </a:xfrm>
        </p:spPr>
        <p:txBody>
          <a:bodyPr/>
          <a:lstStyle/>
          <a:p>
            <a:endParaRPr lang="en-US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45BC9-9592-489F-91CD-D9308C6A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6" y="1428750"/>
            <a:ext cx="203919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8CE88-7942-4046-A21C-053ED8031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851" y="829452"/>
            <a:ext cx="6098149" cy="42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7" y="133350"/>
            <a:ext cx="5867400" cy="12192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06" y="1123950"/>
            <a:ext cx="2267794" cy="1828800"/>
          </a:xfrm>
        </p:spPr>
        <p:txBody>
          <a:bodyPr/>
          <a:lstStyle/>
          <a:p>
            <a:r>
              <a:rPr lang="en-US" dirty="0"/>
              <a:t>Know what they’ve seen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VinLens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Recent 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5" name="Picture 2" descr="C:\Users\KJMCCA~1\AppData\Local\Temp\SNAGHTML1001d672.PNG">
            <a:extLst>
              <a:ext uri="{FF2B5EF4-FFF2-40B4-BE49-F238E27FC236}">
                <a16:creationId xmlns:a16="http://schemas.microsoft.com/office/drawing/2014/main" id="{911E765E-0BCE-466F-A41E-3AD953589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"/>
          <a:stretch/>
        </p:blipFill>
        <p:spPr bwMode="auto">
          <a:xfrm>
            <a:off x="3759066" y="895349"/>
            <a:ext cx="5232534" cy="4156949"/>
          </a:xfrm>
          <a:prstGeom prst="rect">
            <a:avLst/>
          </a:prstGeom>
          <a:noFill/>
          <a:ln>
            <a:solidFill>
              <a:srgbClr val="6364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22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7" y="133350"/>
            <a:ext cx="5867400" cy="12192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06" y="1123950"/>
            <a:ext cx="2267794" cy="1828800"/>
          </a:xfrm>
        </p:spPr>
        <p:txBody>
          <a:bodyPr/>
          <a:lstStyle/>
          <a:p>
            <a:r>
              <a:rPr lang="en-US" dirty="0"/>
              <a:t>Give Options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Quick Mileage Adjustments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40C79-4A9E-4FEE-96EE-D37FB13A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66212"/>
            <a:ext cx="6324600" cy="41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7" y="133350"/>
            <a:ext cx="5867400" cy="12192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06" y="1123950"/>
            <a:ext cx="2267794" cy="1828800"/>
          </a:xfrm>
        </p:spPr>
        <p:txBody>
          <a:bodyPr/>
          <a:lstStyle/>
          <a:p>
            <a:r>
              <a:rPr lang="en-US" dirty="0"/>
              <a:t>Give Options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Easily Include or Exclude the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B2223-C2F2-4068-B16F-66CD0D1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81003"/>
            <a:ext cx="5820216" cy="4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1983-7FC6-405A-8493-229BFCCAD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3350"/>
            <a:ext cx="6400800" cy="6096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8CD1E-DE13-4DC7-B345-1456C240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1828800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Gas Mileage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A8308-B1E1-423B-98E8-2FE14A8C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23900"/>
            <a:ext cx="718711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72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1983-7FC6-405A-8493-229BFCCAD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3350"/>
            <a:ext cx="6400800" cy="6096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8CD1E-DE13-4DC7-B345-1456C240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23950"/>
            <a:ext cx="2286000" cy="53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Trade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66C95-2C42-49C5-9DF0-2DFA0DF1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49829"/>
            <a:ext cx="4495800" cy="4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7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sz="4400" b="0" dirty="0">
                <a:latin typeface="Helvetica" pitchFamily="2" charset="0"/>
              </a:rPr>
              <a:t>Fun Fact</a:t>
            </a:r>
            <a:br>
              <a:rPr lang="en-US" sz="4400" b="0" dirty="0">
                <a:latin typeface="Helvetica" pitchFamily="2" charset="0"/>
              </a:rPr>
            </a:br>
            <a:r>
              <a:rPr lang="en-US" sz="4400" b="0" dirty="0">
                <a:latin typeface="Helvetica" pitchFamily="2" charset="0"/>
              </a:rPr>
              <a:t>9,058,302</a:t>
            </a:r>
          </a:p>
        </p:txBody>
      </p:sp>
    </p:spTree>
    <p:extLst>
      <p:ext uri="{BB962C8B-B14F-4D97-AF65-F5344CB8AC3E}">
        <p14:creationId xmlns:p14="http://schemas.microsoft.com/office/powerpoint/2010/main" val="5893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694587"/>
            <a:ext cx="4648200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Focus, Value and Customer Wins with Connect Desking</a:t>
            </a:r>
            <a:endParaRPr lang="en-US" sz="3600" b="1" dirty="0">
              <a:solidFill>
                <a:schemeClr val="bg1"/>
              </a:solidFill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59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981200" cy="121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Preview and Email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7CA7F-7B99-4048-873D-2B549743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42950"/>
            <a:ext cx="6172200" cy="43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8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447800" cy="121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Preview and Email Options</a:t>
            </a:r>
          </a:p>
        </p:txBody>
      </p:sp>
      <p:pic>
        <p:nvPicPr>
          <p:cNvPr id="1026" name="Picture 2" descr="C:\Users\KJMCCA~1\AppData\Local\Temp\SNAGHTML5dddf6e.PNG">
            <a:extLst>
              <a:ext uri="{FF2B5EF4-FFF2-40B4-BE49-F238E27FC236}">
                <a16:creationId xmlns:a16="http://schemas.microsoft.com/office/drawing/2014/main" id="{71B7F789-083B-4F73-A47A-EA687A2A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53" y="685801"/>
            <a:ext cx="7287824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68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447800" cy="1219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Preview and Email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33AA5-14C2-41DD-ADBA-342802874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67" y="155451"/>
            <a:ext cx="5156465" cy="48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4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676400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Email Proposal is in the Customer Notes and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34432-9B67-4584-98E4-B45928CA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38150"/>
            <a:ext cx="456011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4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752600" cy="1905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Setup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From Any Desked Deal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989EA-2834-439C-A0C0-3954070D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52450"/>
            <a:ext cx="6502734" cy="46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83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20574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Setup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12 Pre set scenarios to chose 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71648-E2F3-4AE1-AC3F-DB919C5F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742950"/>
            <a:ext cx="504852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20574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Setup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Edit and Save Default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Purchase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Pay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3B3D-AEA6-45D2-B8F1-71CA4B7A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100"/>
            <a:ext cx="3290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4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20574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Setup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Setup What you want to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 the Terms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order you want to show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AB263-E930-4414-8B32-C5FF8A15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7150"/>
            <a:ext cx="309787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9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Standard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7526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The Option to Print from the Standard Print is still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JMCCA~1\AppData\Local\Temp\SNAGHTML620ff64.PNG">
            <a:extLst>
              <a:ext uri="{FF2B5EF4-FFF2-40B4-BE49-F238E27FC236}">
                <a16:creationId xmlns:a16="http://schemas.microsoft.com/office/drawing/2014/main" id="{993FBCD1-1A96-4858-B2E5-189E90B5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76" y="735106"/>
            <a:ext cx="5788624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75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20574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7C788-EA47-4CD8-BA2D-24EB4AB06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48370"/>
            <a:ext cx="8305800" cy="35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b="0" dirty="0">
                <a:latin typeface="Helvetica" pitchFamily="2" charset="0"/>
              </a:rPr>
              <a:t>Kevin McCarthy</a:t>
            </a:r>
            <a:br>
              <a:rPr lang="en-US" b="0" dirty="0">
                <a:latin typeface="Helvetica" pitchFamily="2" charset="0"/>
              </a:rPr>
            </a:br>
            <a:r>
              <a:rPr lang="en-US" sz="2000" b="0" dirty="0">
                <a:latin typeface="Helvetica" pitchFamily="2" charset="0"/>
              </a:rPr>
              <a:t>VinSolutions Performance Manager</a:t>
            </a:r>
          </a:p>
        </p:txBody>
      </p:sp>
    </p:spTree>
    <p:extLst>
      <p:ext uri="{BB962C8B-B14F-4D97-AF65-F5344CB8AC3E}">
        <p14:creationId xmlns:p14="http://schemas.microsoft.com/office/powerpoint/2010/main" val="2478789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20574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Reduce the amount of time a Salesperson is away from the customer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B9A36-6CA7-47CE-908A-02F4BD94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00150"/>
            <a:ext cx="5855001" cy="2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1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7526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Re-Work </a:t>
            </a:r>
          </a:p>
          <a:p>
            <a:r>
              <a:rPr lang="en-US" dirty="0">
                <a:solidFill>
                  <a:schemeClr val="tx1"/>
                </a:solidFill>
              </a:rPr>
              <a:t>the Deal and show when you’re 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7AE92-5DE9-4E55-A778-78C2B20A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77781"/>
            <a:ext cx="6540836" cy="3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2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17526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Professional</a:t>
            </a:r>
          </a:p>
          <a:p>
            <a:r>
              <a:rPr lang="en-US" dirty="0">
                <a:solidFill>
                  <a:schemeClr val="tx1"/>
                </a:solidFill>
              </a:rPr>
              <a:t>Proposal from the Customer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6FB9C-F225-451A-BACA-6BF81C55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742950"/>
            <a:ext cx="6930804" cy="39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4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24384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Too Slow and Hard to Understand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Less Believable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AD2CD2E-E6C6-41C9-9427-75FAF673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819150"/>
            <a:ext cx="3962400" cy="4419600"/>
          </a:xfrm>
          <a:prstGeom prst="rect">
            <a:avLst/>
          </a:prstGeom>
          <a:ln>
            <a:solidFill>
              <a:srgbClr val="636466"/>
            </a:solidFill>
          </a:ln>
        </p:spPr>
      </p:pic>
    </p:spTree>
    <p:extLst>
      <p:ext uri="{BB962C8B-B14F-4D97-AF65-F5344CB8AC3E}">
        <p14:creationId xmlns:p14="http://schemas.microsoft.com/office/powerpoint/2010/main" val="699511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Print/Pencil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38862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Dealer Benefits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Quick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Consistent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Less Back and Forth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Sell a Car rather than The 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Increased Lease Penetration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Stock-154917822.jpg">
            <a:extLst>
              <a:ext uri="{FF2B5EF4-FFF2-40B4-BE49-F238E27FC236}">
                <a16:creationId xmlns:a16="http://schemas.microsoft.com/office/drawing/2014/main" id="{478C2AF1-9D28-45DD-9462-D9B24C6C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7"/>
          <a:stretch/>
        </p:blipFill>
        <p:spPr>
          <a:xfrm>
            <a:off x="5105400" y="865094"/>
            <a:ext cx="3886200" cy="4288719"/>
          </a:xfrm>
          <a:prstGeom prst="rect">
            <a:avLst/>
          </a:prstGeom>
          <a:ln>
            <a:solidFill>
              <a:srgbClr val="636466"/>
            </a:solidFill>
          </a:ln>
        </p:spPr>
      </p:pic>
    </p:spTree>
    <p:extLst>
      <p:ext uri="{BB962C8B-B14F-4D97-AF65-F5344CB8AC3E}">
        <p14:creationId xmlns:p14="http://schemas.microsoft.com/office/powerpoint/2010/main" val="1087173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Quick Print/Pencil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3810000" cy="3276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Customer Benefits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More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Fulfills the Desire to 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Quick/Professional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Better Customer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Stock-641306592.jpg">
            <a:extLst>
              <a:ext uri="{FF2B5EF4-FFF2-40B4-BE49-F238E27FC236}">
                <a16:creationId xmlns:a16="http://schemas.microsoft.com/office/drawing/2014/main" id="{C7C8ABB9-F947-426B-B4AC-85965501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r="16371"/>
          <a:stretch/>
        </p:blipFill>
        <p:spPr>
          <a:xfrm>
            <a:off x="4940480" y="863973"/>
            <a:ext cx="4066808" cy="4264959"/>
          </a:xfrm>
          <a:prstGeom prst="rect">
            <a:avLst/>
          </a:prstGeom>
          <a:ln>
            <a:solidFill>
              <a:srgbClr val="636466"/>
            </a:solidFill>
          </a:ln>
        </p:spPr>
      </p:pic>
    </p:spTree>
    <p:extLst>
      <p:ext uri="{BB962C8B-B14F-4D97-AF65-F5344CB8AC3E}">
        <p14:creationId xmlns:p14="http://schemas.microsoft.com/office/powerpoint/2010/main" val="3980523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sz="4400" b="0" dirty="0">
                <a:latin typeface="Helvetica" pitchFamily="2" charset="0"/>
              </a:rPr>
              <a:t>Fun Fact</a:t>
            </a:r>
            <a:br>
              <a:rPr lang="en-US" sz="4400" b="0" dirty="0">
                <a:latin typeface="Helvetica" pitchFamily="2" charset="0"/>
              </a:rPr>
            </a:br>
            <a:r>
              <a:rPr lang="en-US" sz="4400" b="0" dirty="0">
                <a:latin typeface="Helvetica" pitchFamily="2" charset="0"/>
              </a:rPr>
              <a:t>6,388,282</a:t>
            </a:r>
          </a:p>
        </p:txBody>
      </p:sp>
    </p:spTree>
    <p:extLst>
      <p:ext uri="{BB962C8B-B14F-4D97-AF65-F5344CB8AC3E}">
        <p14:creationId xmlns:p14="http://schemas.microsoft.com/office/powerpoint/2010/main" val="2196195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E7DA-1BE3-4AA5-A7CB-50B38AF2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09550"/>
            <a:ext cx="6400800" cy="685800"/>
          </a:xfrm>
        </p:spPr>
        <p:txBody>
          <a:bodyPr/>
          <a:lstStyle/>
          <a:p>
            <a:r>
              <a:rPr lang="en-US" dirty="0"/>
              <a:t>Key Take-aways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19A6-76AF-48F4-A633-9805C9F4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352550"/>
            <a:ext cx="8001000" cy="304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Prepared (</a:t>
            </a:r>
            <a:r>
              <a:rPr lang="en-US" dirty="0" err="1">
                <a:solidFill>
                  <a:schemeClr val="tx1"/>
                </a:solidFill>
              </a:rPr>
              <a:t>VinLens</a:t>
            </a:r>
            <a:r>
              <a:rPr lang="en-US" dirty="0">
                <a:solidFill>
                  <a:schemeClr val="tx1"/>
                </a:solidFill>
              </a:rPr>
              <a:t>, Campaigns</a:t>
            </a:r>
            <a:r>
              <a:rPr lang="en-US">
                <a:solidFill>
                  <a:schemeClr val="tx1"/>
                </a:solidFill>
              </a:rPr>
              <a:t>, Etc.)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Time Expectation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 them through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Give them Options, Menu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Scenarios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Quick Print/Pencil Consistently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Train your Staff (Practice, Drill and Rehearse)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43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8964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Thanks for Attending!</a:t>
            </a:r>
            <a:br>
              <a:rPr lang="en-US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Kevin.mccarthy@coxautoinc.com</a:t>
            </a:r>
          </a:p>
        </p:txBody>
      </p:sp>
    </p:spTree>
    <p:extLst>
      <p:ext uri="{BB962C8B-B14F-4D97-AF65-F5344CB8AC3E}">
        <p14:creationId xmlns:p14="http://schemas.microsoft.com/office/powerpoint/2010/main" val="11640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76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Customer Experience vs. Customer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Desking Best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Quick, consistent multi-payment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Quick Print and Quick Pencil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Take-aways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5F116-BC70-D64F-B58F-BA4DCF1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876550"/>
            <a:ext cx="10668000" cy="1028700"/>
          </a:xfrm>
        </p:spPr>
        <p:txBody>
          <a:bodyPr/>
          <a:lstStyle/>
          <a:p>
            <a:r>
              <a:rPr lang="en-US" sz="4400" b="0" dirty="0">
                <a:latin typeface="Helvetica" pitchFamily="2" charset="0"/>
              </a:rPr>
              <a:t>Fun Fact</a:t>
            </a:r>
            <a:br>
              <a:rPr lang="en-US" sz="4400" b="0" dirty="0">
                <a:latin typeface="Helvetica" pitchFamily="2" charset="0"/>
              </a:rPr>
            </a:br>
            <a:r>
              <a:rPr lang="en-US" sz="4400" b="0" dirty="0">
                <a:latin typeface="Helvetica" pitchFamily="2" charset="0"/>
              </a:rPr>
              <a:t>54,027,885</a:t>
            </a:r>
          </a:p>
        </p:txBody>
      </p:sp>
    </p:spTree>
    <p:extLst>
      <p:ext uri="{BB962C8B-B14F-4D97-AF65-F5344CB8AC3E}">
        <p14:creationId xmlns:p14="http://schemas.microsoft.com/office/powerpoint/2010/main" val="21170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Point of Contact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7350"/>
            <a:ext cx="1524000" cy="3143250"/>
          </a:xfrm>
        </p:spPr>
        <p:txBody>
          <a:bodyPr/>
          <a:lstStyle/>
          <a:p>
            <a:r>
              <a:rPr lang="en-US" sz="2800" dirty="0">
                <a:latin typeface="Helvetica" pitchFamily="2" charset="0"/>
              </a:rPr>
              <a:t>They’re finally here!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737DC-6536-4716-A61A-2A37EF8E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87645"/>
            <a:ext cx="5572126" cy="2743200"/>
          </a:xfrm>
          <a:prstGeom prst="rect">
            <a:avLst/>
          </a:prstGeom>
          <a:ln>
            <a:solidFill>
              <a:srgbClr val="636466"/>
            </a:solidFill>
          </a:ln>
        </p:spPr>
      </p:pic>
    </p:spTree>
    <p:extLst>
      <p:ext uri="{BB962C8B-B14F-4D97-AF65-F5344CB8AC3E}">
        <p14:creationId xmlns:p14="http://schemas.microsoft.com/office/powerpoint/2010/main" val="46931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82905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CONSUMERS INCREASINGLY FEEL THAT OWNING A CAR IS TOO 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7E726-33F9-4C6B-8CD2-E958A798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52" y="1981200"/>
            <a:ext cx="64790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2822B-D331-3746-B380-31DA5531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867400" cy="51298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Experience vs 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FD27A-078C-9047-A250-6FCA9BA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44780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2019 Car Buying Journey Study Shows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Consider presenting a Pre-Owned vehicle as an alternate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50D12-1FD4-402A-9BAD-DDAB384B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66563"/>
            <a:ext cx="6586279" cy="31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860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C618D550-199A-E94E-816B-11656A7720D8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940B1575-91DF-A041-953C-4C9D3256CE5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B72CF991-B320-BF44-A4C6-40CE0F136D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986639-37B5-8241-AE47-845C17324405}" vid="{B5935381-77E1-F542-B3B0-A56913CD465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7FB1E6E6B6445ABA31B408C7F25E2" ma:contentTypeVersion="17" ma:contentTypeDescription="Create a new document." ma:contentTypeScope="" ma:versionID="e56064356451b79b5d584170eb44cbc2">
  <xsd:schema xmlns:xsd="http://www.w3.org/2001/XMLSchema" xmlns:xs="http://www.w3.org/2001/XMLSchema" xmlns:p="http://schemas.microsoft.com/office/2006/metadata/properties" xmlns:ns2="4dae81db-7e13-4584-89aa-9ad0fb3c8365" xmlns:ns3="f7be8e0d-f80f-44dc-91d3-c04656140ef4" targetNamespace="http://schemas.microsoft.com/office/2006/metadata/properties" ma:root="true" ma:fieldsID="22e60ec96276f74acd46201f083d16d4" ns2:_="" ns3:_="">
    <xsd:import namespace="4dae81db-7e13-4584-89aa-9ad0fb3c8365"/>
    <xsd:import namespace="f7be8e0d-f80f-44dc-91d3-c04656140e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ddedtoSesimic_x003f_" minOccurs="0"/>
                <xsd:element ref="ns2:Date" minOccurs="0"/>
                <xsd:element ref="ns2:MediaServiceAutoKeyPoints" minOccurs="0"/>
                <xsd:element ref="ns2:MediaServiceKeyPoints" minOccurs="0"/>
                <xsd:element ref="ns2:MeganBar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81db-7e13-4584-89aa-9ad0fb3c8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AddedtoSesimic_x003f_" ma:index="18" nillable="true" ma:displayName="Added to Sesimic?" ma:default="0" ma:description="To be filled out the asset has been added to Seismic" ma:format="Dropdown" ma:internalName="AddedtoSesimic_x003f_">
      <xsd:simpleType>
        <xsd:restriction base="dms:Boolean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ganBarto" ma:index="22" nillable="true" ma:displayName="Name/ Title" ma:format="Dropdown" ma:list="UserInfo" ma:SharePointGroup="0" ma:internalName="MeganBar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e8e0d-f80f-44dc-91d3-c04656140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dae81db-7e13-4584-89aa-9ad0fb3c8365" xsi:nil="true"/>
    <AddedtoSesimic_x003f_ xmlns="4dae81db-7e13-4584-89aa-9ad0fb3c8365">false</AddedtoSesimic_x003f_>
    <MeganBarto xmlns="4dae81db-7e13-4584-89aa-9ad0fb3c8365">
      <UserInfo>
        <DisplayName/>
        <AccountId xsi:nil="true"/>
        <AccountType/>
      </UserInfo>
    </MeganBar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E84C2-2446-46FC-8796-40AB5A072E65}"/>
</file>

<file path=customXml/itemProps2.xml><?xml version="1.0" encoding="utf-8"?>
<ds:datastoreItem xmlns:ds="http://schemas.openxmlformats.org/officeDocument/2006/customXml" ds:itemID="{91B3309D-094C-49B4-B34A-5DF4A808FB0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c080ef63-d142-41d7-a6d4-c75249621f3c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F9BF5F-E564-446F-87BD-A13157DA04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</TotalTime>
  <Words>842</Words>
  <Application>Microsoft Macintosh PowerPoint</Application>
  <PresentationFormat>On-screen Show (16:9)</PresentationFormat>
  <Paragraphs>266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Helvetica</vt:lpstr>
      <vt:lpstr>1_Custom Design</vt:lpstr>
      <vt:lpstr>2_Custom Design</vt:lpstr>
      <vt:lpstr>Custom Design</vt:lpstr>
      <vt:lpstr>Office Theme</vt:lpstr>
      <vt:lpstr>PowerPoint Presentation</vt:lpstr>
      <vt:lpstr>PowerPoint Presentation</vt:lpstr>
      <vt:lpstr>PowerPoint Presentation</vt:lpstr>
      <vt:lpstr>Kevin McCarthy VinSolutions Performance Manager</vt:lpstr>
      <vt:lpstr>Agenda</vt:lpstr>
      <vt:lpstr>Fun Fact 54,027,885</vt:lpstr>
      <vt:lpstr>Point of Contact</vt:lpstr>
      <vt:lpstr>Experience vs Expectation</vt:lpstr>
      <vt:lpstr>Experience vs Expectation</vt:lpstr>
      <vt:lpstr>Experience vs Expectation</vt:lpstr>
      <vt:lpstr>Experience vs Expectation</vt:lpstr>
      <vt:lpstr>Experience vs Expectation</vt:lpstr>
      <vt:lpstr>Experience vs Expectation</vt:lpstr>
      <vt:lpstr>Experience vs Expectation</vt:lpstr>
      <vt:lpstr>Experience vs Expectation</vt:lpstr>
      <vt:lpstr>Fun Fact 12,887,845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Give Options</vt:lpstr>
      <vt:lpstr>Best Practices</vt:lpstr>
      <vt:lpstr>Best Practices</vt:lpstr>
      <vt:lpstr>Best Practices</vt:lpstr>
      <vt:lpstr>Best Practices</vt:lpstr>
      <vt:lpstr>Best Practices</vt:lpstr>
      <vt:lpstr>Fun Fact 9,058,302</vt:lpstr>
      <vt:lpstr>Quick Print</vt:lpstr>
      <vt:lpstr>Quick Print</vt:lpstr>
      <vt:lpstr>Quick Print</vt:lpstr>
      <vt:lpstr>Quick Print</vt:lpstr>
      <vt:lpstr>Quick Print</vt:lpstr>
      <vt:lpstr>Quick Print</vt:lpstr>
      <vt:lpstr>Quick Print</vt:lpstr>
      <vt:lpstr>Quick Print</vt:lpstr>
      <vt:lpstr>Standard Print</vt:lpstr>
      <vt:lpstr>Quick Pencil</vt:lpstr>
      <vt:lpstr>Quick Pencil</vt:lpstr>
      <vt:lpstr>Quick Pencil</vt:lpstr>
      <vt:lpstr>Quick Pencil</vt:lpstr>
      <vt:lpstr>Quick Pencil</vt:lpstr>
      <vt:lpstr>Quick Print/Pencil</vt:lpstr>
      <vt:lpstr>Quick Print/Pencil</vt:lpstr>
      <vt:lpstr>Fun Fact 6,388,282</vt:lpstr>
      <vt:lpstr>Key Take-aways</vt:lpstr>
      <vt:lpstr>Questions?</vt:lpstr>
      <vt:lpstr>Thanks for Attending! Kevin.mccarthy@coxautoinc.com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Chris (CAI - Mission)</dc:creator>
  <cp:lastModifiedBy>Skevington, Diane (CAI - Lees Summit)</cp:lastModifiedBy>
  <cp:revision>10</cp:revision>
  <dcterms:created xsi:type="dcterms:W3CDTF">2018-05-01T16:13:09Z</dcterms:created>
  <dcterms:modified xsi:type="dcterms:W3CDTF">2019-10-15T20:17:41Z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https://fuel.coxautoinc.com</vt:lpwstr>
  </property>
  <property fmtid="{D5CDD505-2E9C-101B-9397-08002B2CF9AE}" pid="3" name="Offisync_ServerID">
    <vt:lpwstr>3026ae12-889e-4625-806e-80135ccdbd7b</vt:lpwstr>
  </property>
  <property fmtid="{D5CDD505-2E9C-101B-9397-08002B2CF9AE}" pid="4" name="Jive_LatestUserAccountName">
    <vt:lpwstr>Chris.Murphy2@vinsolutions.com</vt:lpwstr>
  </property>
  <property fmtid="{D5CDD505-2E9C-101B-9397-08002B2CF9AE}" pid="5" name="Offisync_UniqueId">
    <vt:lpwstr>10593</vt:lpwstr>
  </property>
  <property fmtid="{D5CDD505-2E9C-101B-9397-08002B2CF9AE}" pid="6" name="Jive_VersionGuid">
    <vt:lpwstr>1b96566b-fdbd-4d5b-bd37-423bd2e75881</vt:lpwstr>
  </property>
  <property fmtid="{D5CDD505-2E9C-101B-9397-08002B2CF9AE}" pid="7" name="Offisync_UpdateToken">
    <vt:lpwstr>1</vt:lpwstr>
  </property>
  <property fmtid="{D5CDD505-2E9C-101B-9397-08002B2CF9AE}" pid="8" name="ContentTypeId">
    <vt:lpwstr>0x0101007D07FB1E6E6B6445ABA31B408C7F25E2</vt:lpwstr>
  </property>
</Properties>
</file>