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4"/>
    <p:sldMasterId id="2147483668" r:id="rId5"/>
    <p:sldMasterId id="2147483660" r:id="rId6"/>
    <p:sldMasterId id="2147483648" r:id="rId7"/>
  </p:sldMasterIdLst>
  <p:notesMasterIdLst>
    <p:notesMasterId r:id="rId51"/>
  </p:notesMasterIdLst>
  <p:sldIdLst>
    <p:sldId id="335" r:id="rId8"/>
    <p:sldId id="259" r:id="rId9"/>
    <p:sldId id="256" r:id="rId10"/>
    <p:sldId id="301" r:id="rId11"/>
    <p:sldId id="299" r:id="rId12"/>
    <p:sldId id="258" r:id="rId13"/>
    <p:sldId id="334" r:id="rId14"/>
    <p:sldId id="318" r:id="rId15"/>
    <p:sldId id="320" r:id="rId16"/>
    <p:sldId id="321" r:id="rId17"/>
    <p:sldId id="302" r:id="rId18"/>
    <p:sldId id="303" r:id="rId19"/>
    <p:sldId id="266" r:id="rId20"/>
    <p:sldId id="267" r:id="rId21"/>
    <p:sldId id="269" r:id="rId22"/>
    <p:sldId id="333" r:id="rId23"/>
    <p:sldId id="336" r:id="rId24"/>
    <p:sldId id="337" r:id="rId25"/>
    <p:sldId id="296" r:id="rId26"/>
    <p:sldId id="271" r:id="rId27"/>
    <p:sldId id="305" r:id="rId28"/>
    <p:sldId id="308" r:id="rId29"/>
    <p:sldId id="294" r:id="rId30"/>
    <p:sldId id="319" r:id="rId31"/>
    <p:sldId id="307" r:id="rId32"/>
    <p:sldId id="274" r:id="rId33"/>
    <p:sldId id="300" r:id="rId34"/>
    <p:sldId id="295" r:id="rId35"/>
    <p:sldId id="286" r:id="rId36"/>
    <p:sldId id="339" r:id="rId37"/>
    <p:sldId id="276" r:id="rId38"/>
    <p:sldId id="340" r:id="rId39"/>
    <p:sldId id="341" r:id="rId40"/>
    <p:sldId id="316" r:id="rId41"/>
    <p:sldId id="329" r:id="rId42"/>
    <p:sldId id="328" r:id="rId43"/>
    <p:sldId id="313" r:id="rId44"/>
    <p:sldId id="338" r:id="rId45"/>
    <p:sldId id="289" r:id="rId46"/>
    <p:sldId id="324" r:id="rId47"/>
    <p:sldId id="327" r:id="rId48"/>
    <p:sldId id="326" r:id="rId49"/>
    <p:sldId id="292" r:id="rId5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to, Megan (CAI - Exton)" initials="BM(-E" lastIdx="1" clrIdx="0">
    <p:extLst>
      <p:ext uri="{19B8F6BF-5375-455C-9EA6-DF929625EA0E}">
        <p15:presenceInfo xmlns:p15="http://schemas.microsoft.com/office/powerpoint/2012/main" userId="Barto, Megan (CAI - Exton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4A55"/>
    <a:srgbClr val="636466"/>
    <a:srgbClr val="3ADDFF"/>
    <a:srgbClr val="FFED1A"/>
    <a:srgbClr val="FFFF00"/>
    <a:srgbClr val="001223"/>
    <a:srgbClr val="063266"/>
    <a:srgbClr val="00BC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7A1087-2CEA-E748-AABB-734DB3BCBA53}" v="971" dt="2019-10-07T17:15:06.784"/>
    <p1510:client id="{A95EF5E2-6D8D-CD32-6B47-3F3CC0FDF3E1}" v="133" dt="2019-10-07T16:03:04.938"/>
    <p1510:client id="{6BE03F52-C95E-3843-6D51-79F78A1E0294}" v="30" dt="2019-10-09T14:56:13.010"/>
    <p1510:client id="{CEB1B591-8019-4C5F-BBAF-0D945072311B}" v="1" dt="2019-10-15T18:54:27.6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80"/>
    <p:restoredTop sz="84898"/>
  </p:normalViewPr>
  <p:slideViewPr>
    <p:cSldViewPr snapToGrid="0" snapToObjects="1">
      <p:cViewPr varScale="1">
        <p:scale>
          <a:sx n="134" d="100"/>
          <a:sy n="134" d="100"/>
        </p:scale>
        <p:origin x="876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microsoft.com/office/2015/10/relationships/revisionInfo" Target="revisionInfo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4CC9D9-4F1F-1A4C-AC69-1C4C37E8258A}" type="doc">
      <dgm:prSet loTypeId="urn:microsoft.com/office/officeart/2005/8/layout/lProcess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8AA710-402F-BE41-AC36-01133E4FD2BD}">
      <dgm:prSet phldrT="[Text]"/>
      <dgm:spPr>
        <a:solidFill>
          <a:srgbClr val="3ADDFF"/>
        </a:solidFill>
      </dgm:spPr>
      <dgm:t>
        <a:bodyPr/>
        <a:lstStyle/>
        <a:p>
          <a:r>
            <a:rPr lang="en-US" dirty="0"/>
            <a:t>Inspect</a:t>
          </a:r>
        </a:p>
      </dgm:t>
    </dgm:pt>
    <dgm:pt modelId="{DE7DBEFE-A0CD-C547-8843-71E11D4DE802}" type="parTrans" cxnId="{EEFFEB32-D8BF-8349-99AD-AD67D2A43773}">
      <dgm:prSet/>
      <dgm:spPr/>
      <dgm:t>
        <a:bodyPr/>
        <a:lstStyle/>
        <a:p>
          <a:endParaRPr lang="en-US"/>
        </a:p>
      </dgm:t>
    </dgm:pt>
    <dgm:pt modelId="{D583570B-4A08-0847-BA61-7F3C925E604F}" type="sibTrans" cxnId="{EEFFEB32-D8BF-8349-99AD-AD67D2A43773}">
      <dgm:prSet/>
      <dgm:spPr/>
      <dgm:t>
        <a:bodyPr/>
        <a:lstStyle/>
        <a:p>
          <a:endParaRPr lang="en-US"/>
        </a:p>
      </dgm:t>
    </dgm:pt>
    <dgm:pt modelId="{578C4223-C250-5344-9B7B-10148435AEEF}">
      <dgm:prSet phldrT="[Text]"/>
      <dgm:spPr/>
      <dgm:t>
        <a:bodyPr/>
        <a:lstStyle/>
        <a:p>
          <a:r>
            <a:rPr lang="en-US" dirty="0"/>
            <a:t>Dashboard</a:t>
          </a:r>
        </a:p>
      </dgm:t>
    </dgm:pt>
    <dgm:pt modelId="{A26BAA96-EE19-3F4A-980A-2B67C8B353E7}" type="parTrans" cxnId="{5DA5BD61-FEF5-3D45-81F1-C2815177A58E}">
      <dgm:prSet/>
      <dgm:spPr/>
      <dgm:t>
        <a:bodyPr/>
        <a:lstStyle/>
        <a:p>
          <a:endParaRPr lang="en-US"/>
        </a:p>
      </dgm:t>
    </dgm:pt>
    <dgm:pt modelId="{AF3ECBC7-98A9-E940-8E9F-6FADE80B04CF}" type="sibTrans" cxnId="{5DA5BD61-FEF5-3D45-81F1-C2815177A58E}">
      <dgm:prSet/>
      <dgm:spPr/>
      <dgm:t>
        <a:bodyPr/>
        <a:lstStyle/>
        <a:p>
          <a:endParaRPr lang="en-US"/>
        </a:p>
      </dgm:t>
    </dgm:pt>
    <dgm:pt modelId="{B86FD288-5C51-A64D-B557-1FA66081E749}">
      <dgm:prSet phldrT="[Text]"/>
      <dgm:spPr/>
      <dgm:t>
        <a:bodyPr/>
        <a:lstStyle/>
        <a:p>
          <a:r>
            <a:rPr lang="en-US" dirty="0"/>
            <a:t>Process</a:t>
          </a:r>
        </a:p>
      </dgm:t>
    </dgm:pt>
    <dgm:pt modelId="{F3189257-5CA7-A24B-8924-2AF48D5B2C25}" type="parTrans" cxnId="{BF2C7807-F157-DC45-BF9C-142FE9759D7F}">
      <dgm:prSet/>
      <dgm:spPr/>
      <dgm:t>
        <a:bodyPr/>
        <a:lstStyle/>
        <a:p>
          <a:endParaRPr lang="en-US"/>
        </a:p>
      </dgm:t>
    </dgm:pt>
    <dgm:pt modelId="{6FF7D5FB-2954-B949-B92B-CB38991A094E}" type="sibTrans" cxnId="{BF2C7807-F157-DC45-BF9C-142FE9759D7F}">
      <dgm:prSet/>
      <dgm:spPr/>
      <dgm:t>
        <a:bodyPr/>
        <a:lstStyle/>
        <a:p>
          <a:endParaRPr lang="en-US"/>
        </a:p>
      </dgm:t>
    </dgm:pt>
    <dgm:pt modelId="{234E5064-BF85-9448-9D86-BFEC26145D8A}">
      <dgm:prSet phldrT="[Text]"/>
      <dgm:spPr>
        <a:solidFill>
          <a:srgbClr val="3ADDFF"/>
        </a:solidFill>
      </dgm:spPr>
      <dgm:t>
        <a:bodyPr/>
        <a:lstStyle/>
        <a:p>
          <a:r>
            <a:rPr lang="en-US" dirty="0"/>
            <a:t>Update</a:t>
          </a:r>
        </a:p>
      </dgm:t>
    </dgm:pt>
    <dgm:pt modelId="{E421F508-4E27-1444-BC3D-117497B02687}" type="parTrans" cxnId="{22FA9BB5-98DB-7648-B318-2C4CE3E83501}">
      <dgm:prSet/>
      <dgm:spPr/>
      <dgm:t>
        <a:bodyPr/>
        <a:lstStyle/>
        <a:p>
          <a:endParaRPr lang="en-US"/>
        </a:p>
      </dgm:t>
    </dgm:pt>
    <dgm:pt modelId="{5D8062A7-A79B-3D4E-9CF2-77C58AFFE61A}" type="sibTrans" cxnId="{22FA9BB5-98DB-7648-B318-2C4CE3E83501}">
      <dgm:prSet/>
      <dgm:spPr/>
      <dgm:t>
        <a:bodyPr/>
        <a:lstStyle/>
        <a:p>
          <a:endParaRPr lang="en-US"/>
        </a:p>
      </dgm:t>
    </dgm:pt>
    <dgm:pt modelId="{F972DFD8-8F06-8D43-B8CB-0EBE66BFA2BE}">
      <dgm:prSet phldrT="[Text]"/>
      <dgm:spPr/>
      <dgm:t>
        <a:bodyPr/>
        <a:lstStyle/>
        <a:p>
          <a:r>
            <a:rPr lang="en-US" dirty="0"/>
            <a:t>Templates</a:t>
          </a:r>
        </a:p>
      </dgm:t>
    </dgm:pt>
    <dgm:pt modelId="{124D6C9F-F65C-0641-B2FD-0175C045CD65}" type="parTrans" cxnId="{A90C7DBB-8224-6C4C-B2BC-08ACD5D78D6E}">
      <dgm:prSet/>
      <dgm:spPr/>
      <dgm:t>
        <a:bodyPr/>
        <a:lstStyle/>
        <a:p>
          <a:endParaRPr lang="en-US"/>
        </a:p>
      </dgm:t>
    </dgm:pt>
    <dgm:pt modelId="{18DB8F3B-7934-2541-8A4B-F44B15FEE83F}" type="sibTrans" cxnId="{A90C7DBB-8224-6C4C-B2BC-08ACD5D78D6E}">
      <dgm:prSet/>
      <dgm:spPr/>
      <dgm:t>
        <a:bodyPr/>
        <a:lstStyle/>
        <a:p>
          <a:endParaRPr lang="en-US"/>
        </a:p>
      </dgm:t>
    </dgm:pt>
    <dgm:pt modelId="{AFA5C22F-6D08-B445-B8D1-6D25D32EF76B}">
      <dgm:prSet phldrT="[Text]"/>
      <dgm:spPr/>
      <dgm:t>
        <a:bodyPr/>
        <a:lstStyle/>
        <a:p>
          <a:r>
            <a:rPr lang="en-US" dirty="0"/>
            <a:t>Schedule</a:t>
          </a:r>
        </a:p>
      </dgm:t>
    </dgm:pt>
    <dgm:pt modelId="{5DFE2717-AEC1-9A45-A429-236CB50DE5AE}" type="parTrans" cxnId="{BA81B8B8-1821-D843-A199-23078D306BD0}">
      <dgm:prSet/>
      <dgm:spPr/>
      <dgm:t>
        <a:bodyPr/>
        <a:lstStyle/>
        <a:p>
          <a:endParaRPr lang="en-US"/>
        </a:p>
      </dgm:t>
    </dgm:pt>
    <dgm:pt modelId="{14F80674-F891-6A43-B2AD-7F20DB59DEF4}" type="sibTrans" cxnId="{BA81B8B8-1821-D843-A199-23078D306BD0}">
      <dgm:prSet/>
      <dgm:spPr/>
      <dgm:t>
        <a:bodyPr/>
        <a:lstStyle/>
        <a:p>
          <a:endParaRPr lang="en-US"/>
        </a:p>
      </dgm:t>
    </dgm:pt>
    <dgm:pt modelId="{856CF965-83EB-A94D-976C-F3BE26A644F0}">
      <dgm:prSet phldrT="[Text]"/>
      <dgm:spPr>
        <a:solidFill>
          <a:srgbClr val="3ADDFF"/>
        </a:solidFill>
      </dgm:spPr>
      <dgm:t>
        <a:bodyPr/>
        <a:lstStyle/>
        <a:p>
          <a:r>
            <a:rPr lang="en-US" dirty="0"/>
            <a:t>Measure</a:t>
          </a:r>
        </a:p>
      </dgm:t>
    </dgm:pt>
    <dgm:pt modelId="{294C103A-F1A1-F24E-9154-C71EA418BA1D}" type="parTrans" cxnId="{0DF2C8AD-E748-3B4E-BA3A-AF5A14F5ED53}">
      <dgm:prSet/>
      <dgm:spPr/>
      <dgm:t>
        <a:bodyPr/>
        <a:lstStyle/>
        <a:p>
          <a:endParaRPr lang="en-US"/>
        </a:p>
      </dgm:t>
    </dgm:pt>
    <dgm:pt modelId="{4D557A4D-EE12-0542-9562-D3972F3B0187}" type="sibTrans" cxnId="{0DF2C8AD-E748-3B4E-BA3A-AF5A14F5ED53}">
      <dgm:prSet/>
      <dgm:spPr/>
      <dgm:t>
        <a:bodyPr/>
        <a:lstStyle/>
        <a:p>
          <a:endParaRPr lang="en-US"/>
        </a:p>
      </dgm:t>
    </dgm:pt>
    <dgm:pt modelId="{514FBFEB-ADE2-9B42-8731-E1AB06369B0B}">
      <dgm:prSet phldrT="[Text]"/>
      <dgm:spPr/>
      <dgm:t>
        <a:bodyPr/>
        <a:lstStyle/>
        <a:p>
          <a:r>
            <a:rPr lang="en-US" dirty="0"/>
            <a:t>ROI</a:t>
          </a:r>
        </a:p>
      </dgm:t>
    </dgm:pt>
    <dgm:pt modelId="{FF37CFE4-A6D4-F846-9672-DA96CED25E9F}" type="parTrans" cxnId="{7F63069C-2655-3D4E-B116-2CBF9B9ED77B}">
      <dgm:prSet/>
      <dgm:spPr/>
      <dgm:t>
        <a:bodyPr/>
        <a:lstStyle/>
        <a:p>
          <a:endParaRPr lang="en-US"/>
        </a:p>
      </dgm:t>
    </dgm:pt>
    <dgm:pt modelId="{E7976499-58DA-7042-9893-6558F1696685}" type="sibTrans" cxnId="{7F63069C-2655-3D4E-B116-2CBF9B9ED77B}">
      <dgm:prSet/>
      <dgm:spPr/>
      <dgm:t>
        <a:bodyPr/>
        <a:lstStyle/>
        <a:p>
          <a:endParaRPr lang="en-US"/>
        </a:p>
      </dgm:t>
    </dgm:pt>
    <dgm:pt modelId="{C780EC84-43D0-0F4E-97C6-4A5FAD8445D0}">
      <dgm:prSet phldrT="[Text]"/>
      <dgm:spPr/>
      <dgm:t>
        <a:bodyPr/>
        <a:lstStyle/>
        <a:p>
          <a:r>
            <a:rPr lang="en-US" dirty="0"/>
            <a:t>GROSS</a:t>
          </a:r>
        </a:p>
      </dgm:t>
    </dgm:pt>
    <dgm:pt modelId="{604055CA-3E09-754F-933A-12758F32E159}" type="parTrans" cxnId="{5BECCE06-04AD-7E42-8417-0C01E611B0EB}">
      <dgm:prSet/>
      <dgm:spPr/>
      <dgm:t>
        <a:bodyPr/>
        <a:lstStyle/>
        <a:p>
          <a:endParaRPr lang="en-US"/>
        </a:p>
      </dgm:t>
    </dgm:pt>
    <dgm:pt modelId="{B8D71A2F-F01D-7C41-8049-AA22F955D6E6}" type="sibTrans" cxnId="{5BECCE06-04AD-7E42-8417-0C01E611B0EB}">
      <dgm:prSet/>
      <dgm:spPr/>
      <dgm:t>
        <a:bodyPr/>
        <a:lstStyle/>
        <a:p>
          <a:endParaRPr lang="en-US"/>
        </a:p>
      </dgm:t>
    </dgm:pt>
    <dgm:pt modelId="{1093D105-B19E-B540-B1A4-3DF8F954FE7A}" type="pres">
      <dgm:prSet presAssocID="{7C4CC9D9-4F1F-1A4C-AC69-1C4C37E8258A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9449380B-1B5D-C245-ABB5-72F450B2FED3}" type="pres">
      <dgm:prSet presAssocID="{568AA710-402F-BE41-AC36-01133E4FD2BD}" presName="horFlow" presStyleCnt="0"/>
      <dgm:spPr/>
    </dgm:pt>
    <dgm:pt modelId="{2D382897-288D-E342-BC42-BE5F32F0AC13}" type="pres">
      <dgm:prSet presAssocID="{568AA710-402F-BE41-AC36-01133E4FD2BD}" presName="bigChev" presStyleLbl="node1" presStyleIdx="0" presStyleCnt="3"/>
      <dgm:spPr/>
    </dgm:pt>
    <dgm:pt modelId="{50CE0221-3485-6943-A710-67B8881515BE}" type="pres">
      <dgm:prSet presAssocID="{A26BAA96-EE19-3F4A-980A-2B67C8B353E7}" presName="parTrans" presStyleCnt="0"/>
      <dgm:spPr/>
    </dgm:pt>
    <dgm:pt modelId="{682F5E16-C256-844F-9216-4CE031686060}" type="pres">
      <dgm:prSet presAssocID="{578C4223-C250-5344-9B7B-10148435AEEF}" presName="node" presStyleLbl="alignAccFollowNode1" presStyleIdx="0" presStyleCnt="6">
        <dgm:presLayoutVars>
          <dgm:bulletEnabled val="1"/>
        </dgm:presLayoutVars>
      </dgm:prSet>
      <dgm:spPr/>
    </dgm:pt>
    <dgm:pt modelId="{7BD50058-86DD-6649-BAE8-4DAF9ECD8AE4}" type="pres">
      <dgm:prSet presAssocID="{AF3ECBC7-98A9-E940-8E9F-6FADE80B04CF}" presName="sibTrans" presStyleCnt="0"/>
      <dgm:spPr/>
    </dgm:pt>
    <dgm:pt modelId="{F73D3EC3-4477-8642-A72D-44692C506A38}" type="pres">
      <dgm:prSet presAssocID="{B86FD288-5C51-A64D-B557-1FA66081E749}" presName="node" presStyleLbl="alignAccFollowNode1" presStyleIdx="1" presStyleCnt="6">
        <dgm:presLayoutVars>
          <dgm:bulletEnabled val="1"/>
        </dgm:presLayoutVars>
      </dgm:prSet>
      <dgm:spPr/>
    </dgm:pt>
    <dgm:pt modelId="{897884ED-0ABE-F343-AB8B-EB6A20D61770}" type="pres">
      <dgm:prSet presAssocID="{568AA710-402F-BE41-AC36-01133E4FD2BD}" presName="vSp" presStyleCnt="0"/>
      <dgm:spPr/>
    </dgm:pt>
    <dgm:pt modelId="{6C1059A0-BC63-304A-AC99-CD4DB4D7FC66}" type="pres">
      <dgm:prSet presAssocID="{234E5064-BF85-9448-9D86-BFEC26145D8A}" presName="horFlow" presStyleCnt="0"/>
      <dgm:spPr/>
    </dgm:pt>
    <dgm:pt modelId="{05288EFF-934F-984F-88D2-5B6B7A3B3809}" type="pres">
      <dgm:prSet presAssocID="{234E5064-BF85-9448-9D86-BFEC26145D8A}" presName="bigChev" presStyleLbl="node1" presStyleIdx="1" presStyleCnt="3"/>
      <dgm:spPr/>
    </dgm:pt>
    <dgm:pt modelId="{C6B18E37-9FC1-FB47-A993-CFC3E56E4DDE}" type="pres">
      <dgm:prSet presAssocID="{124D6C9F-F65C-0641-B2FD-0175C045CD65}" presName="parTrans" presStyleCnt="0"/>
      <dgm:spPr/>
    </dgm:pt>
    <dgm:pt modelId="{C3949B77-9E16-6F48-A531-DF9611489140}" type="pres">
      <dgm:prSet presAssocID="{F972DFD8-8F06-8D43-B8CB-0EBE66BFA2BE}" presName="node" presStyleLbl="alignAccFollowNode1" presStyleIdx="2" presStyleCnt="6">
        <dgm:presLayoutVars>
          <dgm:bulletEnabled val="1"/>
        </dgm:presLayoutVars>
      </dgm:prSet>
      <dgm:spPr/>
    </dgm:pt>
    <dgm:pt modelId="{EC334805-E441-DE4B-8480-9F361550E654}" type="pres">
      <dgm:prSet presAssocID="{18DB8F3B-7934-2541-8A4B-F44B15FEE83F}" presName="sibTrans" presStyleCnt="0"/>
      <dgm:spPr/>
    </dgm:pt>
    <dgm:pt modelId="{A78AF9AA-FE77-214B-804A-0131DD7FAFF2}" type="pres">
      <dgm:prSet presAssocID="{AFA5C22F-6D08-B445-B8D1-6D25D32EF76B}" presName="node" presStyleLbl="alignAccFollowNode1" presStyleIdx="3" presStyleCnt="6">
        <dgm:presLayoutVars>
          <dgm:bulletEnabled val="1"/>
        </dgm:presLayoutVars>
      </dgm:prSet>
      <dgm:spPr/>
    </dgm:pt>
    <dgm:pt modelId="{32132DEA-CCEE-9C44-AB3F-73BA7A879F31}" type="pres">
      <dgm:prSet presAssocID="{234E5064-BF85-9448-9D86-BFEC26145D8A}" presName="vSp" presStyleCnt="0"/>
      <dgm:spPr/>
    </dgm:pt>
    <dgm:pt modelId="{39C69405-AC07-DE4D-9DFB-9AD5903DF4D6}" type="pres">
      <dgm:prSet presAssocID="{856CF965-83EB-A94D-976C-F3BE26A644F0}" presName="horFlow" presStyleCnt="0"/>
      <dgm:spPr/>
    </dgm:pt>
    <dgm:pt modelId="{8D650D7C-20ED-094D-990B-4ECB73FAA287}" type="pres">
      <dgm:prSet presAssocID="{856CF965-83EB-A94D-976C-F3BE26A644F0}" presName="bigChev" presStyleLbl="node1" presStyleIdx="2" presStyleCnt="3"/>
      <dgm:spPr/>
    </dgm:pt>
    <dgm:pt modelId="{0B40E5D3-C54A-BA4D-B0DE-8B53BFDD9AD2}" type="pres">
      <dgm:prSet presAssocID="{FF37CFE4-A6D4-F846-9672-DA96CED25E9F}" presName="parTrans" presStyleCnt="0"/>
      <dgm:spPr/>
    </dgm:pt>
    <dgm:pt modelId="{DF8792B2-C640-B847-9C28-1A3FDA0B2610}" type="pres">
      <dgm:prSet presAssocID="{514FBFEB-ADE2-9B42-8731-E1AB06369B0B}" presName="node" presStyleLbl="alignAccFollowNode1" presStyleIdx="4" presStyleCnt="6">
        <dgm:presLayoutVars>
          <dgm:bulletEnabled val="1"/>
        </dgm:presLayoutVars>
      </dgm:prSet>
      <dgm:spPr/>
    </dgm:pt>
    <dgm:pt modelId="{C9B393E5-F491-2443-B612-CF3803BA309E}" type="pres">
      <dgm:prSet presAssocID="{E7976499-58DA-7042-9893-6558F1696685}" presName="sibTrans" presStyleCnt="0"/>
      <dgm:spPr/>
    </dgm:pt>
    <dgm:pt modelId="{626C91CC-6F7B-924D-AB29-A523614D598C}" type="pres">
      <dgm:prSet presAssocID="{C780EC84-43D0-0F4E-97C6-4A5FAD8445D0}" presName="node" presStyleLbl="alignAccFollowNode1" presStyleIdx="5" presStyleCnt="6">
        <dgm:presLayoutVars>
          <dgm:bulletEnabled val="1"/>
        </dgm:presLayoutVars>
      </dgm:prSet>
      <dgm:spPr/>
    </dgm:pt>
  </dgm:ptLst>
  <dgm:cxnLst>
    <dgm:cxn modelId="{5BECCE06-04AD-7E42-8417-0C01E611B0EB}" srcId="{856CF965-83EB-A94D-976C-F3BE26A644F0}" destId="{C780EC84-43D0-0F4E-97C6-4A5FAD8445D0}" srcOrd="1" destOrd="0" parTransId="{604055CA-3E09-754F-933A-12758F32E159}" sibTransId="{B8D71A2F-F01D-7C41-8049-AA22F955D6E6}"/>
    <dgm:cxn modelId="{BF2C7807-F157-DC45-BF9C-142FE9759D7F}" srcId="{568AA710-402F-BE41-AC36-01133E4FD2BD}" destId="{B86FD288-5C51-A64D-B557-1FA66081E749}" srcOrd="1" destOrd="0" parTransId="{F3189257-5CA7-A24B-8924-2AF48D5B2C25}" sibTransId="{6FF7D5FB-2954-B949-B92B-CB38991A094E}"/>
    <dgm:cxn modelId="{4B14AE22-B362-E744-98FE-61D638795EA3}" type="presOf" srcId="{C780EC84-43D0-0F4E-97C6-4A5FAD8445D0}" destId="{626C91CC-6F7B-924D-AB29-A523614D598C}" srcOrd="0" destOrd="0" presId="urn:microsoft.com/office/officeart/2005/8/layout/lProcess3"/>
    <dgm:cxn modelId="{DBA9F524-DCD3-A04A-9E75-E9BD789396CB}" type="presOf" srcId="{AFA5C22F-6D08-B445-B8D1-6D25D32EF76B}" destId="{A78AF9AA-FE77-214B-804A-0131DD7FAFF2}" srcOrd="0" destOrd="0" presId="urn:microsoft.com/office/officeart/2005/8/layout/lProcess3"/>
    <dgm:cxn modelId="{69EF2D2A-E66C-5B44-B840-8296C69C3813}" type="presOf" srcId="{514FBFEB-ADE2-9B42-8731-E1AB06369B0B}" destId="{DF8792B2-C640-B847-9C28-1A3FDA0B2610}" srcOrd="0" destOrd="0" presId="urn:microsoft.com/office/officeart/2005/8/layout/lProcess3"/>
    <dgm:cxn modelId="{EEFFEB32-D8BF-8349-99AD-AD67D2A43773}" srcId="{7C4CC9D9-4F1F-1A4C-AC69-1C4C37E8258A}" destId="{568AA710-402F-BE41-AC36-01133E4FD2BD}" srcOrd="0" destOrd="0" parTransId="{DE7DBEFE-A0CD-C547-8843-71E11D4DE802}" sibTransId="{D583570B-4A08-0847-BA61-7F3C925E604F}"/>
    <dgm:cxn modelId="{355E8A3D-60AB-9341-A68F-3858291CBB5D}" type="presOf" srcId="{568AA710-402F-BE41-AC36-01133E4FD2BD}" destId="{2D382897-288D-E342-BC42-BE5F32F0AC13}" srcOrd="0" destOrd="0" presId="urn:microsoft.com/office/officeart/2005/8/layout/lProcess3"/>
    <dgm:cxn modelId="{5DA5BD61-FEF5-3D45-81F1-C2815177A58E}" srcId="{568AA710-402F-BE41-AC36-01133E4FD2BD}" destId="{578C4223-C250-5344-9B7B-10148435AEEF}" srcOrd="0" destOrd="0" parTransId="{A26BAA96-EE19-3F4A-980A-2B67C8B353E7}" sibTransId="{AF3ECBC7-98A9-E940-8E9F-6FADE80B04CF}"/>
    <dgm:cxn modelId="{09D9A749-69FA-BB47-9FFE-CB1872217363}" type="presOf" srcId="{7C4CC9D9-4F1F-1A4C-AC69-1C4C37E8258A}" destId="{1093D105-B19E-B540-B1A4-3DF8F954FE7A}" srcOrd="0" destOrd="0" presId="urn:microsoft.com/office/officeart/2005/8/layout/lProcess3"/>
    <dgm:cxn modelId="{BB661675-02BE-4044-93D0-7D234897CAEC}" type="presOf" srcId="{856CF965-83EB-A94D-976C-F3BE26A644F0}" destId="{8D650D7C-20ED-094D-990B-4ECB73FAA287}" srcOrd="0" destOrd="0" presId="urn:microsoft.com/office/officeart/2005/8/layout/lProcess3"/>
    <dgm:cxn modelId="{7F63069C-2655-3D4E-B116-2CBF9B9ED77B}" srcId="{856CF965-83EB-A94D-976C-F3BE26A644F0}" destId="{514FBFEB-ADE2-9B42-8731-E1AB06369B0B}" srcOrd="0" destOrd="0" parTransId="{FF37CFE4-A6D4-F846-9672-DA96CED25E9F}" sibTransId="{E7976499-58DA-7042-9893-6558F1696685}"/>
    <dgm:cxn modelId="{0DF2C8AD-E748-3B4E-BA3A-AF5A14F5ED53}" srcId="{7C4CC9D9-4F1F-1A4C-AC69-1C4C37E8258A}" destId="{856CF965-83EB-A94D-976C-F3BE26A644F0}" srcOrd="2" destOrd="0" parTransId="{294C103A-F1A1-F24E-9154-C71EA418BA1D}" sibTransId="{4D557A4D-EE12-0542-9562-D3972F3B0187}"/>
    <dgm:cxn modelId="{22FA9BB5-98DB-7648-B318-2C4CE3E83501}" srcId="{7C4CC9D9-4F1F-1A4C-AC69-1C4C37E8258A}" destId="{234E5064-BF85-9448-9D86-BFEC26145D8A}" srcOrd="1" destOrd="0" parTransId="{E421F508-4E27-1444-BC3D-117497B02687}" sibTransId="{5D8062A7-A79B-3D4E-9CF2-77C58AFFE61A}"/>
    <dgm:cxn modelId="{BA81B8B8-1821-D843-A199-23078D306BD0}" srcId="{234E5064-BF85-9448-9D86-BFEC26145D8A}" destId="{AFA5C22F-6D08-B445-B8D1-6D25D32EF76B}" srcOrd="1" destOrd="0" parTransId="{5DFE2717-AEC1-9A45-A429-236CB50DE5AE}" sibTransId="{14F80674-F891-6A43-B2AD-7F20DB59DEF4}"/>
    <dgm:cxn modelId="{A90C7DBB-8224-6C4C-B2BC-08ACD5D78D6E}" srcId="{234E5064-BF85-9448-9D86-BFEC26145D8A}" destId="{F972DFD8-8F06-8D43-B8CB-0EBE66BFA2BE}" srcOrd="0" destOrd="0" parTransId="{124D6C9F-F65C-0641-B2FD-0175C045CD65}" sibTransId="{18DB8F3B-7934-2541-8A4B-F44B15FEE83F}"/>
    <dgm:cxn modelId="{246005DB-036D-FE41-82DF-27069471897C}" type="presOf" srcId="{F972DFD8-8F06-8D43-B8CB-0EBE66BFA2BE}" destId="{C3949B77-9E16-6F48-A531-DF9611489140}" srcOrd="0" destOrd="0" presId="urn:microsoft.com/office/officeart/2005/8/layout/lProcess3"/>
    <dgm:cxn modelId="{74DAA0DE-D71D-904E-A1C1-39B3372B9B99}" type="presOf" srcId="{234E5064-BF85-9448-9D86-BFEC26145D8A}" destId="{05288EFF-934F-984F-88D2-5B6B7A3B3809}" srcOrd="0" destOrd="0" presId="urn:microsoft.com/office/officeart/2005/8/layout/lProcess3"/>
    <dgm:cxn modelId="{B857CBE4-E3D5-7645-851C-FD6DD18D48FE}" type="presOf" srcId="{B86FD288-5C51-A64D-B557-1FA66081E749}" destId="{F73D3EC3-4477-8642-A72D-44692C506A38}" srcOrd="0" destOrd="0" presId="urn:microsoft.com/office/officeart/2005/8/layout/lProcess3"/>
    <dgm:cxn modelId="{AC61FDF3-2E4D-3245-9B03-A185BD41D99D}" type="presOf" srcId="{578C4223-C250-5344-9B7B-10148435AEEF}" destId="{682F5E16-C256-844F-9216-4CE031686060}" srcOrd="0" destOrd="0" presId="urn:microsoft.com/office/officeart/2005/8/layout/lProcess3"/>
    <dgm:cxn modelId="{2F4C1438-AAFF-E846-9FB4-93DCB4FF8DBE}" type="presParOf" srcId="{1093D105-B19E-B540-B1A4-3DF8F954FE7A}" destId="{9449380B-1B5D-C245-ABB5-72F450B2FED3}" srcOrd="0" destOrd="0" presId="urn:microsoft.com/office/officeart/2005/8/layout/lProcess3"/>
    <dgm:cxn modelId="{7F757D0E-5053-F644-B527-FB5AB9DEF4D8}" type="presParOf" srcId="{9449380B-1B5D-C245-ABB5-72F450B2FED3}" destId="{2D382897-288D-E342-BC42-BE5F32F0AC13}" srcOrd="0" destOrd="0" presId="urn:microsoft.com/office/officeart/2005/8/layout/lProcess3"/>
    <dgm:cxn modelId="{8A8913D8-2B1D-A445-AB2B-2158A5A8BE61}" type="presParOf" srcId="{9449380B-1B5D-C245-ABB5-72F450B2FED3}" destId="{50CE0221-3485-6943-A710-67B8881515BE}" srcOrd="1" destOrd="0" presId="urn:microsoft.com/office/officeart/2005/8/layout/lProcess3"/>
    <dgm:cxn modelId="{3BEE3F09-7456-CA4F-A588-F2AE40AE125C}" type="presParOf" srcId="{9449380B-1B5D-C245-ABB5-72F450B2FED3}" destId="{682F5E16-C256-844F-9216-4CE031686060}" srcOrd="2" destOrd="0" presId="urn:microsoft.com/office/officeart/2005/8/layout/lProcess3"/>
    <dgm:cxn modelId="{2A0DB528-1DB8-D34E-9A35-9F7398F44083}" type="presParOf" srcId="{9449380B-1B5D-C245-ABB5-72F450B2FED3}" destId="{7BD50058-86DD-6649-BAE8-4DAF9ECD8AE4}" srcOrd="3" destOrd="0" presId="urn:microsoft.com/office/officeart/2005/8/layout/lProcess3"/>
    <dgm:cxn modelId="{88627FC0-E303-744F-84AC-130A2980F821}" type="presParOf" srcId="{9449380B-1B5D-C245-ABB5-72F450B2FED3}" destId="{F73D3EC3-4477-8642-A72D-44692C506A38}" srcOrd="4" destOrd="0" presId="urn:microsoft.com/office/officeart/2005/8/layout/lProcess3"/>
    <dgm:cxn modelId="{E6BFFEE3-9206-2148-A112-BC48491BC821}" type="presParOf" srcId="{1093D105-B19E-B540-B1A4-3DF8F954FE7A}" destId="{897884ED-0ABE-F343-AB8B-EB6A20D61770}" srcOrd="1" destOrd="0" presId="urn:microsoft.com/office/officeart/2005/8/layout/lProcess3"/>
    <dgm:cxn modelId="{9DBC2F8B-E949-7045-A584-1B232363E567}" type="presParOf" srcId="{1093D105-B19E-B540-B1A4-3DF8F954FE7A}" destId="{6C1059A0-BC63-304A-AC99-CD4DB4D7FC66}" srcOrd="2" destOrd="0" presId="urn:microsoft.com/office/officeart/2005/8/layout/lProcess3"/>
    <dgm:cxn modelId="{C465E341-4827-E24F-9C24-9D29923B8ADB}" type="presParOf" srcId="{6C1059A0-BC63-304A-AC99-CD4DB4D7FC66}" destId="{05288EFF-934F-984F-88D2-5B6B7A3B3809}" srcOrd="0" destOrd="0" presId="urn:microsoft.com/office/officeart/2005/8/layout/lProcess3"/>
    <dgm:cxn modelId="{2F940521-4C8F-7344-8C99-1515957E86F8}" type="presParOf" srcId="{6C1059A0-BC63-304A-AC99-CD4DB4D7FC66}" destId="{C6B18E37-9FC1-FB47-A993-CFC3E56E4DDE}" srcOrd="1" destOrd="0" presId="urn:microsoft.com/office/officeart/2005/8/layout/lProcess3"/>
    <dgm:cxn modelId="{C3F87A96-B6B5-6F48-8B0D-9387EDAAB8BB}" type="presParOf" srcId="{6C1059A0-BC63-304A-AC99-CD4DB4D7FC66}" destId="{C3949B77-9E16-6F48-A531-DF9611489140}" srcOrd="2" destOrd="0" presId="urn:microsoft.com/office/officeart/2005/8/layout/lProcess3"/>
    <dgm:cxn modelId="{83F7CDE4-1B14-DF48-B427-D3D41381C3E1}" type="presParOf" srcId="{6C1059A0-BC63-304A-AC99-CD4DB4D7FC66}" destId="{EC334805-E441-DE4B-8480-9F361550E654}" srcOrd="3" destOrd="0" presId="urn:microsoft.com/office/officeart/2005/8/layout/lProcess3"/>
    <dgm:cxn modelId="{B8F4D425-9F52-ED45-BAF7-BB55BBEE2E05}" type="presParOf" srcId="{6C1059A0-BC63-304A-AC99-CD4DB4D7FC66}" destId="{A78AF9AA-FE77-214B-804A-0131DD7FAFF2}" srcOrd="4" destOrd="0" presId="urn:microsoft.com/office/officeart/2005/8/layout/lProcess3"/>
    <dgm:cxn modelId="{FE0B638D-2D3C-D94D-BBB2-9FF80A236801}" type="presParOf" srcId="{1093D105-B19E-B540-B1A4-3DF8F954FE7A}" destId="{32132DEA-CCEE-9C44-AB3F-73BA7A879F31}" srcOrd="3" destOrd="0" presId="urn:microsoft.com/office/officeart/2005/8/layout/lProcess3"/>
    <dgm:cxn modelId="{95AE4665-63BA-8043-B94B-6B00804AF099}" type="presParOf" srcId="{1093D105-B19E-B540-B1A4-3DF8F954FE7A}" destId="{39C69405-AC07-DE4D-9DFB-9AD5903DF4D6}" srcOrd="4" destOrd="0" presId="urn:microsoft.com/office/officeart/2005/8/layout/lProcess3"/>
    <dgm:cxn modelId="{EAFD2A77-CC7E-7A43-8DD0-56A18D93A0A9}" type="presParOf" srcId="{39C69405-AC07-DE4D-9DFB-9AD5903DF4D6}" destId="{8D650D7C-20ED-094D-990B-4ECB73FAA287}" srcOrd="0" destOrd="0" presId="urn:microsoft.com/office/officeart/2005/8/layout/lProcess3"/>
    <dgm:cxn modelId="{0BED626F-618C-A549-901F-3598F164A342}" type="presParOf" srcId="{39C69405-AC07-DE4D-9DFB-9AD5903DF4D6}" destId="{0B40E5D3-C54A-BA4D-B0DE-8B53BFDD9AD2}" srcOrd="1" destOrd="0" presId="urn:microsoft.com/office/officeart/2005/8/layout/lProcess3"/>
    <dgm:cxn modelId="{4C887C38-EA40-124F-B014-793B5876DD80}" type="presParOf" srcId="{39C69405-AC07-DE4D-9DFB-9AD5903DF4D6}" destId="{DF8792B2-C640-B847-9C28-1A3FDA0B2610}" srcOrd="2" destOrd="0" presId="urn:microsoft.com/office/officeart/2005/8/layout/lProcess3"/>
    <dgm:cxn modelId="{609136A8-1FB0-EF4F-9EA7-8137EC60FE6F}" type="presParOf" srcId="{39C69405-AC07-DE4D-9DFB-9AD5903DF4D6}" destId="{C9B393E5-F491-2443-B612-CF3803BA309E}" srcOrd="3" destOrd="0" presId="urn:microsoft.com/office/officeart/2005/8/layout/lProcess3"/>
    <dgm:cxn modelId="{5FF8DAE2-F8A6-3D45-96F9-9A5C6AA7B6DA}" type="presParOf" srcId="{39C69405-AC07-DE4D-9DFB-9AD5903DF4D6}" destId="{626C91CC-6F7B-924D-AB29-A523614D598C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382897-288D-E342-BC42-BE5F32F0AC13}">
      <dsp:nvSpPr>
        <dsp:cNvPr id="0" name=""/>
        <dsp:cNvSpPr/>
      </dsp:nvSpPr>
      <dsp:spPr>
        <a:xfrm>
          <a:off x="1633" y="315214"/>
          <a:ext cx="2524124" cy="1009649"/>
        </a:xfrm>
        <a:prstGeom prst="chevron">
          <a:avLst/>
        </a:prstGeom>
        <a:solidFill>
          <a:srgbClr val="3ADD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Inspect</a:t>
          </a:r>
        </a:p>
      </dsp:txBody>
      <dsp:txXfrm>
        <a:off x="506458" y="315214"/>
        <a:ext cx="1514475" cy="1009649"/>
      </dsp:txXfrm>
    </dsp:sp>
    <dsp:sp modelId="{682F5E16-C256-844F-9216-4CE031686060}">
      <dsp:nvSpPr>
        <dsp:cNvPr id="0" name=""/>
        <dsp:cNvSpPr/>
      </dsp:nvSpPr>
      <dsp:spPr>
        <a:xfrm>
          <a:off x="2197622" y="401034"/>
          <a:ext cx="2095023" cy="83800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3335" rIns="0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Dashboard</a:t>
          </a:r>
        </a:p>
      </dsp:txBody>
      <dsp:txXfrm>
        <a:off x="2616627" y="401034"/>
        <a:ext cx="1257014" cy="838009"/>
      </dsp:txXfrm>
    </dsp:sp>
    <dsp:sp modelId="{F73D3EC3-4477-8642-A72D-44692C506A38}">
      <dsp:nvSpPr>
        <dsp:cNvPr id="0" name=""/>
        <dsp:cNvSpPr/>
      </dsp:nvSpPr>
      <dsp:spPr>
        <a:xfrm>
          <a:off x="3999342" y="401034"/>
          <a:ext cx="2095023" cy="83800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3335" rIns="0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Process</a:t>
          </a:r>
        </a:p>
      </dsp:txBody>
      <dsp:txXfrm>
        <a:off x="4418347" y="401034"/>
        <a:ext cx="1257014" cy="838009"/>
      </dsp:txXfrm>
    </dsp:sp>
    <dsp:sp modelId="{05288EFF-934F-984F-88D2-5B6B7A3B3809}">
      <dsp:nvSpPr>
        <dsp:cNvPr id="0" name=""/>
        <dsp:cNvSpPr/>
      </dsp:nvSpPr>
      <dsp:spPr>
        <a:xfrm>
          <a:off x="1633" y="1466215"/>
          <a:ext cx="2524124" cy="1009649"/>
        </a:xfrm>
        <a:prstGeom prst="chevron">
          <a:avLst/>
        </a:prstGeom>
        <a:solidFill>
          <a:srgbClr val="3ADD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Update</a:t>
          </a:r>
        </a:p>
      </dsp:txBody>
      <dsp:txXfrm>
        <a:off x="506458" y="1466215"/>
        <a:ext cx="1514475" cy="1009649"/>
      </dsp:txXfrm>
    </dsp:sp>
    <dsp:sp modelId="{C3949B77-9E16-6F48-A531-DF9611489140}">
      <dsp:nvSpPr>
        <dsp:cNvPr id="0" name=""/>
        <dsp:cNvSpPr/>
      </dsp:nvSpPr>
      <dsp:spPr>
        <a:xfrm>
          <a:off x="2197622" y="1552035"/>
          <a:ext cx="2095023" cy="83800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3335" rIns="0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Templates</a:t>
          </a:r>
        </a:p>
      </dsp:txBody>
      <dsp:txXfrm>
        <a:off x="2616627" y="1552035"/>
        <a:ext cx="1257014" cy="838009"/>
      </dsp:txXfrm>
    </dsp:sp>
    <dsp:sp modelId="{A78AF9AA-FE77-214B-804A-0131DD7FAFF2}">
      <dsp:nvSpPr>
        <dsp:cNvPr id="0" name=""/>
        <dsp:cNvSpPr/>
      </dsp:nvSpPr>
      <dsp:spPr>
        <a:xfrm>
          <a:off x="3999342" y="1552035"/>
          <a:ext cx="2095023" cy="83800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3335" rIns="0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Schedule</a:t>
          </a:r>
        </a:p>
      </dsp:txBody>
      <dsp:txXfrm>
        <a:off x="4418347" y="1552035"/>
        <a:ext cx="1257014" cy="838009"/>
      </dsp:txXfrm>
    </dsp:sp>
    <dsp:sp modelId="{8D650D7C-20ED-094D-990B-4ECB73FAA287}">
      <dsp:nvSpPr>
        <dsp:cNvPr id="0" name=""/>
        <dsp:cNvSpPr/>
      </dsp:nvSpPr>
      <dsp:spPr>
        <a:xfrm>
          <a:off x="1633" y="2617215"/>
          <a:ext cx="2524124" cy="1009649"/>
        </a:xfrm>
        <a:prstGeom prst="chevron">
          <a:avLst/>
        </a:prstGeom>
        <a:solidFill>
          <a:srgbClr val="3ADD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Measure</a:t>
          </a:r>
        </a:p>
      </dsp:txBody>
      <dsp:txXfrm>
        <a:off x="506458" y="2617215"/>
        <a:ext cx="1514475" cy="1009649"/>
      </dsp:txXfrm>
    </dsp:sp>
    <dsp:sp modelId="{DF8792B2-C640-B847-9C28-1A3FDA0B2610}">
      <dsp:nvSpPr>
        <dsp:cNvPr id="0" name=""/>
        <dsp:cNvSpPr/>
      </dsp:nvSpPr>
      <dsp:spPr>
        <a:xfrm>
          <a:off x="2197622" y="2703036"/>
          <a:ext cx="2095023" cy="83800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3335" rIns="0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ROI</a:t>
          </a:r>
        </a:p>
      </dsp:txBody>
      <dsp:txXfrm>
        <a:off x="2616627" y="2703036"/>
        <a:ext cx="1257014" cy="838009"/>
      </dsp:txXfrm>
    </dsp:sp>
    <dsp:sp modelId="{626C91CC-6F7B-924D-AB29-A523614D598C}">
      <dsp:nvSpPr>
        <dsp:cNvPr id="0" name=""/>
        <dsp:cNvSpPr/>
      </dsp:nvSpPr>
      <dsp:spPr>
        <a:xfrm>
          <a:off x="3999342" y="2703036"/>
          <a:ext cx="2095023" cy="83800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3335" rIns="0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GROSS</a:t>
          </a:r>
        </a:p>
      </dsp:txBody>
      <dsp:txXfrm>
        <a:off x="4418347" y="2703036"/>
        <a:ext cx="1257014" cy="8380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A70FBD-A349-964C-B5CD-8EDA03D2362F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FA819-41E8-FD44-9269-46306ED20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62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mpaignmonitor.com/blog/email-marketing/2019/01/roi-showdown-sms-marketing-vs-email-marketing/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this session, you will learn how to SHAPESHIFT your BDC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FA819-41E8-FD44-9269-46306ED205C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4917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your BDC handles leads from one of these OEM’s, write down that your OEM now accepts an outbound text message as a form of “Stopping The Clock”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Toyota, BMW, JLR, Subaru, Audi, VW, Mitsubishi, Volvo, Hyundai, Kia, GM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FA819-41E8-FD44-9269-46306ED205C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745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Imagine you’re back in your showroom. Everyone is standing looking around staring at that glass window.  </a:t>
            </a:r>
          </a:p>
          <a:p>
            <a:r>
              <a:rPr lang="en-US" dirty="0"/>
              <a:t>There’s a customer standing on the showroom floor.  How long would you allow them to stand there for?  </a:t>
            </a:r>
          </a:p>
          <a:p>
            <a:endParaRPr lang="en-US" dirty="0"/>
          </a:p>
          <a:p>
            <a:r>
              <a:rPr lang="en-US" dirty="0"/>
              <a:t>What’s the longest you expect it to take your team to wait to greet a fresh up? </a:t>
            </a:r>
          </a:p>
          <a:p>
            <a:endParaRPr lang="en-US" dirty="0"/>
          </a:p>
          <a:p>
            <a:r>
              <a:rPr lang="en-US" dirty="0"/>
              <a:t>This – is right beside the funnel from above. Because it’s that important. </a:t>
            </a:r>
          </a:p>
          <a:p>
            <a:r>
              <a:rPr lang="en-US" dirty="0"/>
              <a:t>This dealership uses 15 minutes as their dark green goal and 30 minutes as their light green goal.   </a:t>
            </a:r>
          </a:p>
          <a:p>
            <a:endParaRPr lang="en-US" dirty="0"/>
          </a:p>
          <a:p>
            <a:r>
              <a:rPr lang="en-US" dirty="0"/>
              <a:t>These are customers who took the time to fill out a form on a website that you pushed them to asking for more information on a vehicle.   If this customer had instead skipped the form and just driven to your dealership, would you let them stand there for 5 minutes let alone 15?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store still has 9 people wandering around the lot that no one has spoken with.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FA819-41E8-FD44-9269-46306ED205C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5763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much do you spend on marketing? Directing where? OEM? 3</a:t>
            </a:r>
            <a:r>
              <a:rPr lang="en-US" baseline="30000" dirty="0"/>
              <a:t>rd</a:t>
            </a:r>
            <a:r>
              <a:rPr lang="en-US" dirty="0"/>
              <a:t> Parties? </a:t>
            </a:r>
          </a:p>
          <a:p>
            <a:r>
              <a:rPr lang="en-US" dirty="0"/>
              <a:t>How many people spent money on a purple gorilla on their roof? </a:t>
            </a:r>
          </a:p>
          <a:p>
            <a:endParaRPr lang="en-US" dirty="0"/>
          </a:p>
          <a:p>
            <a:r>
              <a:rPr lang="en-US" dirty="0"/>
              <a:t>Just how much of your traffic comes from the internet? </a:t>
            </a:r>
          </a:p>
          <a:p>
            <a:endParaRPr lang="en-US" dirty="0"/>
          </a:p>
          <a:p>
            <a:r>
              <a:rPr lang="en-US" dirty="0"/>
              <a:t>Now that we’ve determined we pounce on walk-in customers but not as much internet leads, just how much of our traffic comes from the internet? </a:t>
            </a:r>
          </a:p>
          <a:p>
            <a:endParaRPr lang="en-US" dirty="0"/>
          </a:p>
          <a:p>
            <a:r>
              <a:rPr lang="en-US" dirty="0"/>
              <a:t>Across every dealership I work with, these numbers are about the same mix.</a:t>
            </a:r>
          </a:p>
          <a:p>
            <a:endParaRPr lang="en-US" dirty="0"/>
          </a:p>
          <a:p>
            <a:r>
              <a:rPr lang="en-US" dirty="0"/>
              <a:t>Go back to your stores and take a look at yours. </a:t>
            </a:r>
          </a:p>
          <a:p>
            <a:br>
              <a:rPr lang="en-US" dirty="0"/>
            </a:br>
            <a:r>
              <a:rPr lang="en-US" dirty="0"/>
              <a:t>What if you let 71% of your traffic sit for an hour+ waiting for someone to reach out to them?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Only 14% of your traffic is walk-in, only 16% call in.  If the phone isn’t ringing and people aren’t walking in you notice that.  Who notices internet leads?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That’s why it’s important for the customers to have a good experience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FA819-41E8-FD44-9269-46306ED205C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479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want to take you through some red flags, some reports to look at, some things to consider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FA819-41E8-FD44-9269-46306ED205C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525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Are your sales managers aware of the BDC role?</a:t>
            </a:r>
          </a:p>
          <a:p>
            <a:r>
              <a:rPr lang="en-US" sz="2800" dirty="0">
                <a:solidFill>
                  <a:schemeClr val="tx1"/>
                </a:solidFill>
              </a:rPr>
              <a:t>	Do you know what to do with a BDC Appointment? </a:t>
            </a:r>
          </a:p>
          <a:p>
            <a:r>
              <a:rPr lang="en-US" sz="2800" dirty="0">
                <a:solidFill>
                  <a:schemeClr val="tx1"/>
                </a:solidFill>
              </a:rPr>
              <a:t>Customer experience suffers</a:t>
            </a:r>
          </a:p>
          <a:p>
            <a:r>
              <a:rPr lang="en-US" sz="2800" dirty="0">
                <a:solidFill>
                  <a:schemeClr val="tx1"/>
                </a:solidFill>
              </a:rPr>
              <a:t>Mark showroom visit – allow system to let BDC know customer is here.  Do you pay them on shows? It’s not fair to those people dialing for dollars to not pay them on a show. </a:t>
            </a:r>
          </a:p>
          <a:p>
            <a:r>
              <a:rPr lang="en-US" sz="2800" dirty="0">
                <a:solidFill>
                  <a:schemeClr val="tx1"/>
                </a:solidFill>
              </a:rPr>
              <a:t>Customer experience – showroom floor, sorry you missed your appointment 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Confirmation process? </a:t>
            </a:r>
          </a:p>
          <a:p>
            <a:r>
              <a:rPr lang="en-US" sz="2800" dirty="0">
                <a:solidFill>
                  <a:schemeClr val="tx1"/>
                </a:solidFill>
              </a:rPr>
              <a:t>Missed appointment?</a:t>
            </a:r>
          </a:p>
          <a:p>
            <a:r>
              <a:rPr lang="en-US" sz="2800" dirty="0">
                <a:solidFill>
                  <a:schemeClr val="tx1"/>
                </a:solidFill>
              </a:rPr>
              <a:t>What does this relationship look like? </a:t>
            </a:r>
          </a:p>
          <a:p>
            <a:r>
              <a:rPr lang="en-US" sz="2800" dirty="0">
                <a:solidFill>
                  <a:schemeClr val="tx1"/>
                </a:solidFill>
              </a:rPr>
              <a:t>Appointment Champion? 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FA819-41E8-FD44-9269-46306ED205C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4303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Here’s a store that’s set up for failure – </a:t>
            </a:r>
          </a:p>
          <a:p>
            <a:endParaRPr lang="en-US" dirty="0"/>
          </a:p>
          <a:p>
            <a:r>
              <a:rPr lang="en-US" dirty="0"/>
              <a:t>Missing all the goals 3126 new leads MTD - </a:t>
            </a:r>
          </a:p>
          <a:p>
            <a:endParaRPr lang="en-US" dirty="0"/>
          </a:p>
          <a:p>
            <a:r>
              <a:rPr lang="en-US" dirty="0"/>
              <a:t>This is why they look this way. </a:t>
            </a:r>
          </a:p>
          <a:p>
            <a:r>
              <a:rPr lang="en-US" dirty="0"/>
              <a:t>You’re getting too many leads for the amount of people you have. </a:t>
            </a:r>
          </a:p>
          <a:p>
            <a:r>
              <a:rPr lang="en-US" dirty="0"/>
              <a:t>Can’t get to them in time – stressed. </a:t>
            </a:r>
          </a:p>
          <a:p>
            <a:r>
              <a:rPr lang="en-US" dirty="0"/>
              <a:t>Customers aren’t getting acknowledged. </a:t>
            </a:r>
          </a:p>
          <a:p>
            <a:endParaRPr lang="en-US" dirty="0"/>
          </a:p>
          <a:p>
            <a:r>
              <a:rPr lang="en-US" dirty="0"/>
              <a:t>Terrible customer experience. </a:t>
            </a:r>
          </a:p>
          <a:p>
            <a:r>
              <a:rPr lang="en-US" dirty="0"/>
              <a:t>Beating people up to get response times down. </a:t>
            </a:r>
          </a:p>
          <a:p>
            <a:endParaRPr lang="en-US" dirty="0"/>
          </a:p>
          <a:p>
            <a:r>
              <a:rPr lang="en-US" dirty="0"/>
              <a:t>Can’t stay on top of it. </a:t>
            </a:r>
          </a:p>
          <a:p>
            <a:r>
              <a:rPr lang="en-US" dirty="0"/>
              <a:t>Over due tasks</a:t>
            </a:r>
          </a:p>
          <a:p>
            <a:r>
              <a:rPr lang="en-US" dirty="0"/>
              <a:t>Unanswered leads</a:t>
            </a:r>
          </a:p>
          <a:p>
            <a:r>
              <a:rPr lang="en-US" dirty="0"/>
              <a:t>Terrible response times. </a:t>
            </a:r>
          </a:p>
          <a:p>
            <a:endParaRPr lang="en-US" dirty="0"/>
          </a:p>
          <a:p>
            <a:r>
              <a:rPr lang="en-US" dirty="0"/>
              <a:t>E-Mails with no response</a:t>
            </a:r>
          </a:p>
          <a:p>
            <a:endParaRPr lang="en-US" dirty="0"/>
          </a:p>
          <a:p>
            <a:r>
              <a:rPr lang="en-US" dirty="0"/>
              <a:t>Use these reports to determine if you’re set up or not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FA819-41E8-FD44-9269-46306ED205C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2185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if you had one place to go to see opportunities/metrics for your BDC Agents.   We took input from several top performing BDC’s &amp; asked “what do you want to see on a Coaching Dashboard?” </a:t>
            </a:r>
          </a:p>
          <a:p>
            <a:endParaRPr lang="en-US" dirty="0"/>
          </a:p>
          <a:p>
            <a:r>
              <a:rPr lang="en-US" dirty="0"/>
              <a:t>This is what we came up with. 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But right now, the Salesperson Coaching Dashboard is currently live.  Salespeople will have access to see their own.  It’s a great tool for those 1-on-1’s. </a:t>
            </a:r>
          </a:p>
          <a:p>
            <a:endParaRPr lang="en-US" dirty="0"/>
          </a:p>
          <a:p>
            <a:r>
              <a:rPr lang="en-US" dirty="0"/>
              <a:t>Customer names blurred out, but they are clickable. </a:t>
            </a:r>
          </a:p>
          <a:p>
            <a:r>
              <a:rPr lang="en-US" dirty="0"/>
              <a:t>All communication is clickable.  Monitor your team’s messages.  </a:t>
            </a:r>
          </a:p>
          <a:p>
            <a:endParaRPr lang="en-US" dirty="0"/>
          </a:p>
          <a:p>
            <a:r>
              <a:rPr lang="en-US" dirty="0"/>
              <a:t>Active leads with engagement and no set appointment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Released later this year – subject to change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FA819-41E8-FD44-9269-46306ED205C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184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Set up your schedule according to when you get leads. </a:t>
            </a:r>
          </a:p>
          <a:p>
            <a:endParaRPr lang="en-US" dirty="0"/>
          </a:p>
          <a:p>
            <a:r>
              <a:rPr lang="en-US" dirty="0"/>
              <a:t>Look at Saturday – only 6%. I thought Saturday’s were all about all hands on deck and free pizza.  </a:t>
            </a:r>
            <a:r>
              <a:rPr lang="en-US" dirty="0" err="1"/>
              <a:t>Kinda</a:t>
            </a:r>
            <a:r>
              <a:rPr lang="en-US" dirty="0"/>
              <a:t> seems like a waste in this store, right? </a:t>
            </a:r>
          </a:p>
          <a:p>
            <a:endParaRPr lang="en-US" dirty="0"/>
          </a:p>
          <a:p>
            <a:r>
              <a:rPr lang="en-US" dirty="0"/>
              <a:t>Make sure to look at this monthly to make sure the trends don’t change.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FA819-41E8-FD44-9269-46306ED205C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0434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aren’t I contacting customers? </a:t>
            </a:r>
          </a:p>
          <a:p>
            <a:endParaRPr lang="en-US" dirty="0"/>
          </a:p>
          <a:p>
            <a:r>
              <a:rPr lang="en-US" dirty="0"/>
              <a:t>Are your subject lines engaging? </a:t>
            </a:r>
          </a:p>
          <a:p>
            <a:endParaRPr lang="en-US" dirty="0"/>
          </a:p>
          <a:p>
            <a:r>
              <a:rPr lang="en-US" dirty="0"/>
              <a:t>E-mail templates – do we have a process? </a:t>
            </a:r>
          </a:p>
          <a:p>
            <a:endParaRPr lang="en-US" dirty="0"/>
          </a:p>
          <a:p>
            <a:r>
              <a:rPr lang="en-US" dirty="0"/>
              <a:t>E-mail subject/templates performance</a:t>
            </a:r>
          </a:p>
          <a:p>
            <a:endParaRPr lang="en-US" dirty="0"/>
          </a:p>
          <a:p>
            <a:r>
              <a:rPr lang="en-US" dirty="0"/>
              <a:t>Why did only 80 people respond back out of 1100+ that raised their hand and said they might want to buy a car.  </a:t>
            </a:r>
          </a:p>
          <a:p>
            <a:endParaRPr lang="en-US" dirty="0"/>
          </a:p>
          <a:p>
            <a:r>
              <a:rPr lang="en-US" dirty="0"/>
              <a:t>If you change a subject in a template,  don’t just change the subject.  Make an entirely new template and title it something like “First Response – 10.2.2019” that way, you can run this report and do a little A/B testing with your e-mail subject lines.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FA819-41E8-FD44-9269-46306ED205C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435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ROI – how are your lead sources providing – customize report &amp; then click “New Version” save it as your own – don’t have to reselect filters.</a:t>
            </a:r>
          </a:p>
          <a:p>
            <a:endParaRPr lang="en-US" dirty="0"/>
          </a:p>
          <a:p>
            <a:r>
              <a:rPr lang="en-US" dirty="0"/>
              <a:t>Instead of having 17 different </a:t>
            </a:r>
            <a:r>
              <a:rPr lang="en-US" dirty="0" err="1"/>
              <a:t>truecar</a:t>
            </a:r>
            <a:r>
              <a:rPr lang="en-US" dirty="0"/>
              <a:t> sources, group your lead sources.   Single source – group anyway, otherwise wind up in ungrouped</a:t>
            </a:r>
          </a:p>
          <a:p>
            <a:endParaRPr lang="en-US" dirty="0"/>
          </a:p>
          <a:p>
            <a:r>
              <a:rPr lang="en-US" dirty="0"/>
              <a:t>How often do you look at your leads &amp; decide if you need to fire them or not? We think monthly – at least every other month.  Dive into why they’re not working.  What’s the radius?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FA819-41E8-FD44-9269-46306ED205C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63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 to </a:t>
            </a:r>
            <a:r>
              <a:rPr lang="en-US" dirty="0" err="1"/>
              <a:t>VinWorx</a:t>
            </a:r>
            <a:r>
              <a:rPr lang="en-US" dirty="0"/>
              <a:t> 2019 – our theme this year is Unleash Your CRM Superpowers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FA819-41E8-FD44-9269-46306ED205C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6528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Everyone knows what this picture is – ASK AN AUDIENCE MEMBER do you 100% belong in test-drives? </a:t>
            </a:r>
          </a:p>
          <a:p>
            <a:r>
              <a:rPr lang="en-US" dirty="0"/>
              <a:t>I’m a 20 car a month guy, I want to come to work at your store.  But that test-drive thing, I don’t do that.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Non-negotiables </a:t>
            </a:r>
          </a:p>
          <a:p>
            <a:endParaRPr lang="en-US" dirty="0"/>
          </a:p>
          <a:p>
            <a:r>
              <a:rPr lang="en-US" dirty="0"/>
              <a:t>Customers not tasks. </a:t>
            </a:r>
          </a:p>
          <a:p>
            <a:endParaRPr lang="en-US" dirty="0"/>
          </a:p>
          <a:p>
            <a:r>
              <a:rPr lang="en-US" dirty="0"/>
              <a:t>Your processes have to be a non-negotiable.  Once that’s true – the overdue tasks need to be non-</a:t>
            </a:r>
            <a:r>
              <a:rPr lang="en-US" dirty="0" err="1"/>
              <a:t>negoitables</a:t>
            </a:r>
            <a:r>
              <a:rPr lang="en-US" dirty="0"/>
              <a:t> as well.   Once it’s a non-negotiable, it’s really easy to manage your CRM.  If you have overdue tasks, that’s someone who isn’t working for you.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FA819-41E8-FD44-9269-46306ED205C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4895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Right people</a:t>
            </a:r>
          </a:p>
          <a:p>
            <a:r>
              <a:rPr lang="en-US" dirty="0"/>
              <a:t>Right lead sources</a:t>
            </a:r>
          </a:p>
          <a:p>
            <a:endParaRPr lang="en-US" dirty="0"/>
          </a:p>
          <a:p>
            <a:r>
              <a:rPr lang="en-US" dirty="0"/>
              <a:t>Do you check your on-line reviews? </a:t>
            </a:r>
          </a:p>
          <a:p>
            <a:endParaRPr lang="en-US" dirty="0"/>
          </a:p>
          <a:p>
            <a:r>
              <a:rPr lang="en-US" dirty="0"/>
              <a:t>Focus on customer experience </a:t>
            </a:r>
          </a:p>
          <a:p>
            <a:endParaRPr lang="en-US" dirty="0"/>
          </a:p>
          <a:p>
            <a:r>
              <a:rPr lang="en-US" dirty="0"/>
              <a:t>When’s the last time you secret shopped your store?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“THANK YOU FOR YOUR INQUIRY – A ROBOT COULD WRITE THE SAME TEMPLATE?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FA819-41E8-FD44-9269-46306ED205C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6777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 in here has been a Used Car Manager? </a:t>
            </a:r>
          </a:p>
          <a:p>
            <a:endParaRPr lang="en-US" dirty="0"/>
          </a:p>
          <a:p>
            <a:r>
              <a:rPr lang="en-US" dirty="0"/>
              <a:t>This is your front line - </a:t>
            </a:r>
          </a:p>
          <a:p>
            <a:r>
              <a:rPr lang="en-US" dirty="0"/>
              <a:t>Imagine the white car is parked far back &amp; dirty with a cracked windshield. </a:t>
            </a:r>
          </a:p>
          <a:p>
            <a:r>
              <a:rPr lang="en-US" dirty="0"/>
              <a:t>Next car has a flat tire </a:t>
            </a:r>
          </a:p>
          <a:p>
            <a:r>
              <a:rPr lang="en-US" dirty="0"/>
              <a:t>Can you see the one with the windshield wiper up?  In my store, the wiper up meant it needed gas.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would you do if this was your front line?</a:t>
            </a:r>
          </a:p>
          <a:p>
            <a:r>
              <a:rPr lang="en-US" dirty="0"/>
              <a:t>How long until you call a lot party? </a:t>
            </a:r>
          </a:p>
          <a:p>
            <a:endParaRPr lang="en-US" dirty="0"/>
          </a:p>
          <a:p>
            <a:r>
              <a:rPr lang="en-US" dirty="0"/>
              <a:t>Why is it so important for that front line to be in tip-top shape? </a:t>
            </a:r>
          </a:p>
          <a:p>
            <a:endParaRPr lang="en-US" dirty="0"/>
          </a:p>
          <a:p>
            <a:r>
              <a:rPr lang="en-US" dirty="0"/>
              <a:t>What’s your first impression on the internet – where 71% of your customers are shopping </a:t>
            </a:r>
          </a:p>
          <a:p>
            <a:endParaRPr lang="en-US" dirty="0"/>
          </a:p>
          <a:p>
            <a:r>
              <a:rPr lang="en-US" dirty="0"/>
              <a:t>That’s your first impression. </a:t>
            </a:r>
          </a:p>
          <a:p>
            <a:r>
              <a:rPr lang="en-US" dirty="0"/>
              <a:t>Non-negotiable.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FA819-41E8-FD44-9269-46306ED205C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8985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Everyone says “thank you for your inquiry” </a:t>
            </a:r>
          </a:p>
          <a:p>
            <a:endParaRPr lang="en-US" dirty="0"/>
          </a:p>
          <a:p>
            <a:r>
              <a:rPr lang="en-US" dirty="0"/>
              <a:t>McDonalds experience – throw money</a:t>
            </a:r>
          </a:p>
          <a:p>
            <a:r>
              <a:rPr lang="en-US" dirty="0"/>
              <a:t>Chick Fil A – different experience </a:t>
            </a:r>
          </a:p>
          <a:p>
            <a:endParaRPr lang="en-US" dirty="0"/>
          </a:p>
          <a:p>
            <a:r>
              <a:rPr lang="en-US" dirty="0"/>
              <a:t>What if we gave our customers an experience they aren’t expecting?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Why do you spend time making sure your lot looks good? Why do we put balloons out? Why do we have a manager going out making sure the cars are lined up? First impression. </a:t>
            </a:r>
          </a:p>
          <a:p>
            <a:endParaRPr lang="en-US" dirty="0"/>
          </a:p>
          <a:p>
            <a:r>
              <a:rPr lang="en-US" dirty="0"/>
              <a:t>Are you satisfied with your first impression to your customer?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001223"/>
                </a:solidFill>
              </a:rPr>
              <a:t>Do you have a road to the sale for your internet customers?  ASK PEOPLE</a:t>
            </a:r>
          </a:p>
          <a:p>
            <a:r>
              <a:rPr lang="en-US" dirty="0">
                <a:solidFill>
                  <a:srgbClr val="001223"/>
                </a:solidFill>
              </a:rPr>
              <a:t>How is that managed?  Make sure all you said is true.  </a:t>
            </a:r>
          </a:p>
          <a:p>
            <a:r>
              <a:rPr lang="en-US" dirty="0">
                <a:solidFill>
                  <a:srgbClr val="001223"/>
                </a:solidFill>
              </a:rPr>
              <a:t>Do you have a mission statement?</a:t>
            </a:r>
          </a:p>
          <a:p>
            <a:r>
              <a:rPr lang="en-US" dirty="0">
                <a:solidFill>
                  <a:srgbClr val="001223"/>
                </a:solidFill>
              </a:rPr>
              <a:t>Do your employees believe in it? </a:t>
            </a:r>
          </a:p>
          <a:p>
            <a:r>
              <a:rPr lang="en-US" dirty="0">
                <a:solidFill>
                  <a:srgbClr val="001223"/>
                </a:solidFill>
              </a:rPr>
              <a:t>Do your customers know it? Including internet customers? </a:t>
            </a:r>
          </a:p>
          <a:p>
            <a:endParaRPr lang="en-US" dirty="0">
              <a:solidFill>
                <a:srgbClr val="001223"/>
              </a:solidFill>
            </a:endParaRPr>
          </a:p>
          <a:p>
            <a:r>
              <a:rPr lang="en-US" dirty="0">
                <a:solidFill>
                  <a:srgbClr val="001223"/>
                </a:solidFill>
              </a:rPr>
              <a:t>Ask yourself – how do you keep from being a Robot?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FA819-41E8-FD44-9269-46306ED205C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232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1223"/>
                </a:solidFill>
              </a:rPr>
              <a:t>Comments on the lead </a:t>
            </a:r>
          </a:p>
          <a:p>
            <a:r>
              <a:rPr lang="en-US" dirty="0">
                <a:solidFill>
                  <a:srgbClr val="001223"/>
                </a:solidFill>
              </a:rPr>
              <a:t>Do you show your customers you care? </a:t>
            </a:r>
          </a:p>
          <a:p>
            <a:r>
              <a:rPr lang="en-US" dirty="0">
                <a:solidFill>
                  <a:srgbClr val="001223"/>
                </a:solidFill>
              </a:rPr>
              <a:t>Shapeshift from a normal dealership robot with a canned response to someone who cares. </a:t>
            </a:r>
          </a:p>
          <a:p>
            <a:r>
              <a:rPr lang="en-US" dirty="0">
                <a:solidFill>
                  <a:srgbClr val="001223"/>
                </a:solidFill>
              </a:rPr>
              <a:t>Acknowledge their comment. </a:t>
            </a:r>
          </a:p>
          <a:p>
            <a:endParaRPr lang="en-US" dirty="0">
              <a:solidFill>
                <a:srgbClr val="001223"/>
              </a:solidFill>
            </a:endParaRPr>
          </a:p>
          <a:p>
            <a:r>
              <a:rPr lang="en-US" dirty="0"/>
              <a:t>Address that you read the question</a:t>
            </a:r>
          </a:p>
          <a:p>
            <a:endParaRPr lang="en-US" dirty="0"/>
          </a:p>
          <a:p>
            <a:r>
              <a:rPr lang="en-US" dirty="0"/>
              <a:t>I’m not telling you to give them payments/interest rate/</a:t>
            </a:r>
            <a:r>
              <a:rPr lang="en-US" dirty="0" err="1"/>
              <a:t>otd</a:t>
            </a:r>
            <a:r>
              <a:rPr lang="en-US" dirty="0"/>
              <a:t> numbers.  I’m saying to read their question &amp; acknowledge it.  No one cares how much you know, until they know how much you care.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FA819-41E8-FD44-9269-46306ED205C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149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1223"/>
                </a:solidFill>
              </a:rPr>
              <a:t>Another place to verify &amp; be on top of things is. Hit find duplicates – customer experience (find duplicates button) </a:t>
            </a:r>
          </a:p>
          <a:p>
            <a:endParaRPr lang="en-US" dirty="0">
              <a:solidFill>
                <a:srgbClr val="001223"/>
              </a:solidFill>
            </a:endParaRPr>
          </a:p>
          <a:p>
            <a:r>
              <a:rPr lang="en-US" dirty="0">
                <a:solidFill>
                  <a:srgbClr val="001223"/>
                </a:solidFill>
              </a:rPr>
              <a:t>What if husband came into the dealership &amp; test-drove a vehicle, but wife submitted the inquiry?  We send wife a price $1500 below what we quoted husband when he was in the store. </a:t>
            </a:r>
          </a:p>
          <a:p>
            <a:endParaRPr lang="en-US" dirty="0">
              <a:solidFill>
                <a:srgbClr val="001223"/>
              </a:solidFill>
            </a:endParaRPr>
          </a:p>
          <a:p>
            <a:r>
              <a:rPr lang="en-US" dirty="0">
                <a:solidFill>
                  <a:srgbClr val="001223"/>
                </a:solidFill>
              </a:rPr>
              <a:t>Bad customer experience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Enterprise level – ”Find Duplicates” also works on an enterprise level.  Wouldn’t it be useful if you could see if someone had a lead in your sister store?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FA819-41E8-FD44-9269-46306ED205C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9724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Analyze Process button – who’s clicked it? </a:t>
            </a:r>
          </a:p>
          <a:p>
            <a:endParaRPr lang="en-US" dirty="0"/>
          </a:p>
          <a:p>
            <a:r>
              <a:rPr lang="en-US" dirty="0"/>
              <a:t>This will tell you where the holes in your processes are.  Missing templates, missing users, broken events. </a:t>
            </a:r>
          </a:p>
          <a:p>
            <a:endParaRPr lang="en-US" dirty="0"/>
          </a:p>
          <a:p>
            <a:r>
              <a:rPr lang="en-US" dirty="0"/>
              <a:t>Let’s say you had a particular Manager who would call every single customer 24 hours after a showroom visit.  You had a task in your processes assigned specifically to him by name (not by user role).  It worked really well – but then he left.  And his username was deleted out of the system. </a:t>
            </a:r>
          </a:p>
          <a:p>
            <a:r>
              <a:rPr lang="en-US" dirty="0"/>
              <a:t>What happens to that call? </a:t>
            </a:r>
          </a:p>
          <a:p>
            <a:endParaRPr lang="en-US" dirty="0"/>
          </a:p>
          <a:p>
            <a:r>
              <a:rPr lang="en-US" dirty="0"/>
              <a:t>It doesn’t fire – to anyone.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FA819-41E8-FD44-9269-46306ED205C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8698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Keep it conversational, 1-2 sentences</a:t>
            </a:r>
          </a:p>
          <a:p>
            <a:endParaRPr lang="en-US" dirty="0"/>
          </a:p>
          <a:p>
            <a:r>
              <a:rPr lang="en-US" dirty="0"/>
              <a:t>Give them a reason to text back. </a:t>
            </a:r>
          </a:p>
          <a:p>
            <a:endParaRPr lang="en-US" dirty="0"/>
          </a:p>
          <a:p>
            <a:r>
              <a:rPr lang="en-US" dirty="0"/>
              <a:t>Text messages stay in the voice/ customer experience you want? </a:t>
            </a:r>
          </a:p>
          <a:p>
            <a:endParaRPr lang="en-US" dirty="0"/>
          </a:p>
          <a:p>
            <a:r>
              <a:rPr lang="en-US" dirty="0"/>
              <a:t>Are you looking at communication log to see the quality of the outbound texting? </a:t>
            </a:r>
          </a:p>
          <a:p>
            <a:endParaRPr lang="en-US" dirty="0"/>
          </a:p>
          <a:p>
            <a:r>
              <a:rPr lang="en-US" dirty="0"/>
              <a:t>How many listen to incoming sales calls? We had dealers request all communication be in the same place as opposed to different reports for logged calls, e-mails &amp; text messages.  Here it is.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FA819-41E8-FD44-9269-46306ED205C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8911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Here’s an example of a dealer who did the AB Testing with their Templates. Now, this only went live October 1.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FA819-41E8-FD44-9269-46306ED205C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8059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Hopefully I’ve got your blood boiling to see where there’s areas of opportunities.  I showed you where texting can be recognized as a way to stop a lead by several OEM’s – but let’s dive into texting a little more.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I’m not trying to sell you something, but if you don’t have texting, sorry you are sitting through it.  We have 2 products, MMS &amp; SMS.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FA819-41E8-FD44-9269-46306ED205C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194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session, you will learn how to SHAPESHIFT your BDC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FA819-41E8-FD44-9269-46306ED205C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5269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our new granular permissions, you are able to set up a real “BDC Manager Role”.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FA819-41E8-FD44-9269-46306ED205C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074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Hopefully I’ve got your blood boiling to see where there’s areas of opportunities.  I showed you where texting can be recognized as a way to stop a lead by several OEM’s – but let’s dive into texting a little more.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I’m not trying to sell you something, but if you don’t have texting, sorry you are sitting through it.  We have 2 products, MMS &amp; SMS.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FA819-41E8-FD44-9269-46306ED205C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6530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https://www.campaignmonitor.com/blog/email-marketing/2019/01/roi-showdown-sms-marketing-vs-email-marketing/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Toyota, BMW, JLR, Subaru, Audi, VW, Mitsubishi, Volvo, Hyundai, Kia, GM</a:t>
            </a:r>
          </a:p>
          <a:p>
            <a:endParaRPr lang="en-US" dirty="0"/>
          </a:p>
          <a:p>
            <a:r>
              <a:rPr lang="en-US" dirty="0"/>
              <a:t>Do you pay attention to the customer dashboard? It burns me up when I look at a customer dashboard &amp; I see they sent an email, the customer read it 3 times &amp; then there’s phone calls with “LM” after that.  They’re opening the e-mails KEEP E-MAILING THEM! </a:t>
            </a:r>
          </a:p>
          <a:p>
            <a:endParaRPr lang="en-US" dirty="0"/>
          </a:p>
          <a:p>
            <a:r>
              <a:rPr lang="en-US" dirty="0"/>
              <a:t>Try all ways to contact a customer.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FA819-41E8-FD44-9269-46306ED205C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2755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asked, we listened – we had dealers ask to be able customize the opt in request/ opt out confirmation.  </a:t>
            </a:r>
          </a:p>
          <a:p>
            <a:endParaRPr lang="en-US" dirty="0"/>
          </a:p>
          <a:p>
            <a:r>
              <a:rPr lang="en-US" dirty="0"/>
              <a:t>Settings – Dealer Settings – SMS Settings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FA819-41E8-FD44-9269-46306ED205C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0954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dirty="0"/>
            </a:br>
            <a:r>
              <a:rPr lang="en-US" dirty="0"/>
              <a:t>Enhancements – feature requests – texting templates was one for a long time.  We listened to you.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Settings – ILM/CRM Settings –  Templates – Manage Text Message Templates Only available with MMS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FA819-41E8-FD44-9269-46306ED205C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5657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1223"/>
                </a:solidFill>
              </a:rPr>
              <a:t>Now that we have templates set up, You can text in the processes with auto text messages and text message tasks. When to auto text v when to use text task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You have to select a template, when you create an auto text or a text task.  </a:t>
            </a:r>
          </a:p>
          <a:p>
            <a:endParaRPr lang="en-US" dirty="0"/>
          </a:p>
          <a:p>
            <a:r>
              <a:rPr lang="en-US" dirty="0"/>
              <a:t>Drop a google maps link in your text message template and then drop it into the appointment confirmation auto text message 24 hours before.  </a:t>
            </a:r>
          </a:p>
          <a:p>
            <a:endParaRPr lang="en-US" dirty="0"/>
          </a:p>
          <a:p>
            <a:r>
              <a:rPr lang="en-US" dirty="0"/>
              <a:t>Again – only available with MMS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FA819-41E8-FD44-9269-46306ED205C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6909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30+ templates that we have put together.  If you don’t’ have them, reach out to your PM to get them pushed out to you.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FA819-41E8-FD44-9269-46306ED205C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5376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1223"/>
                </a:solidFill>
              </a:rPr>
              <a:t>You can only drop auto text messages/text message tasks into certain processes.  They are:</a:t>
            </a:r>
          </a:p>
          <a:p>
            <a:endParaRPr lang="en-US" dirty="0">
              <a:solidFill>
                <a:srgbClr val="001223"/>
              </a:solidFill>
            </a:endParaRPr>
          </a:p>
          <a:p>
            <a:r>
              <a:rPr lang="en-US" dirty="0">
                <a:solidFill>
                  <a:srgbClr val="001223"/>
                </a:solidFill>
              </a:rPr>
              <a:t>New internet lead</a:t>
            </a:r>
          </a:p>
          <a:p>
            <a:r>
              <a:rPr lang="en-US" dirty="0">
                <a:solidFill>
                  <a:srgbClr val="001223"/>
                </a:solidFill>
              </a:rPr>
              <a:t>Phone process</a:t>
            </a:r>
          </a:p>
          <a:p>
            <a:r>
              <a:rPr lang="en-US" dirty="0">
                <a:solidFill>
                  <a:srgbClr val="001223"/>
                </a:solidFill>
              </a:rPr>
              <a:t>Sales appointment reminder</a:t>
            </a:r>
          </a:p>
          <a:p>
            <a:r>
              <a:rPr lang="en-US" dirty="0">
                <a:solidFill>
                  <a:srgbClr val="001223"/>
                </a:solidFill>
              </a:rPr>
              <a:t>Missed appointment</a:t>
            </a:r>
          </a:p>
          <a:p>
            <a:r>
              <a:rPr lang="en-US" dirty="0">
                <a:solidFill>
                  <a:srgbClr val="001223"/>
                </a:solidFill>
              </a:rPr>
              <a:t>Custom</a:t>
            </a:r>
          </a:p>
          <a:p>
            <a:r>
              <a:rPr lang="en-US" dirty="0">
                <a:solidFill>
                  <a:srgbClr val="001223"/>
                </a:solidFill>
              </a:rPr>
              <a:t>Showroom Visit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FA819-41E8-FD44-9269-46306ED205C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2587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How many of you have seen the commercial with </a:t>
            </a:r>
            <a:r>
              <a:rPr lang="en-US" dirty="0" err="1"/>
              <a:t>jake</a:t>
            </a:r>
            <a:r>
              <a:rPr lang="en-US" dirty="0"/>
              <a:t> from state farm? Where he’s talking to people at all hours of the night.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dirty="0"/>
              <a:t>Something we’ve added – we don’t want  texts going out at 2:00 AM and making angry customers. </a:t>
            </a:r>
          </a:p>
          <a:p>
            <a:endParaRPr lang="en-US" dirty="0"/>
          </a:p>
          <a:p>
            <a:r>
              <a:rPr lang="en-US" dirty="0"/>
              <a:t>8:00 AM – 9:00 PM to comply with federal regs. </a:t>
            </a:r>
          </a:p>
          <a:p>
            <a:endParaRPr lang="en-US" dirty="0"/>
          </a:p>
          <a:p>
            <a:r>
              <a:rPr lang="en-US" dirty="0"/>
              <a:t>If any text message is scheduled to fire aside from this time, it will automatically be rescheduled.  So don’t worry about texting people at 2:00 AM.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FA819-41E8-FD44-9269-46306ED205C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446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you came in here, you came in here to find out how to Shapeshift your BDC.  We’ve given you some steps on how to do that.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FA819-41E8-FD44-9269-46306ED205C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308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name is Megan </a:t>
            </a:r>
            <a:r>
              <a:rPr lang="en-US" dirty="0" err="1"/>
              <a:t>Barto</a:t>
            </a:r>
            <a:r>
              <a:rPr lang="en-US" dirty="0"/>
              <a:t> &amp; I am a Performance Manager with VinSolutions. </a:t>
            </a:r>
          </a:p>
          <a:p>
            <a:endParaRPr lang="en-US" dirty="0"/>
          </a:p>
          <a:p>
            <a:r>
              <a:rPr lang="en-US" dirty="0"/>
              <a:t>After being in a dealership for over a decade I decided my passion was helping dealers sell more cars using their CRM.  I started working with internet leads back when my GM came to me &amp; said, “You have a computer and you type pretty fast – do you want to handle internet leads?”  Shortly after – I ran a </a:t>
            </a:r>
            <a:r>
              <a:rPr lang="en-US" dirty="0" err="1"/>
              <a:t>bdc</a:t>
            </a:r>
            <a:r>
              <a:rPr lang="en-US" dirty="0"/>
              <a:t> for a dealer group in South Central Pennsylvania.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FA819-41E8-FD44-9269-46306ED205C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1100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– in closing. </a:t>
            </a:r>
          </a:p>
          <a:p>
            <a:endParaRPr lang="en-US" dirty="0"/>
          </a:p>
          <a:p>
            <a:r>
              <a:rPr lang="en-US" dirty="0"/>
              <a:t>Inspect what you currently have – look at your dashboard when you first log in.  Look at your processes.  Do they align with your goals?</a:t>
            </a:r>
          </a:p>
          <a:p>
            <a:endParaRPr lang="en-US" dirty="0"/>
          </a:p>
          <a:p>
            <a:r>
              <a:rPr lang="en-US" dirty="0"/>
              <a:t>Update your templates, look at the E-Mail Template Performance Report, are your most frequently used processes getting read? Look at Lead Source Performance – does your BDC’s schedule reflect your heaviest lead volume times? </a:t>
            </a:r>
          </a:p>
          <a:p>
            <a:endParaRPr lang="en-US" dirty="0"/>
          </a:p>
          <a:p>
            <a:r>
              <a:rPr lang="en-US" dirty="0"/>
              <a:t>Measure – measure your ROI now &amp; your ROI after you make these adjustments.  Measure you gross.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FA819-41E8-FD44-9269-46306ED205C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1510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FA819-41E8-FD44-9269-46306ED205C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945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 order to Shapeshift your BDC we have to look at few things.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X-Ray your current BDC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Determine if you are set up for success or failure.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How is your current customer experience?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Texting strategies for today’s customer.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Takeaways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FA819-41E8-FD44-9269-46306ED205C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50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order to improve – you to figure out where you currently are.  What are the important a successful BDC? Let me show you some of the most important ones….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FA819-41E8-FD44-9269-46306ED205C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01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many of you log into VinSolutions everyday?  </a:t>
            </a:r>
          </a:p>
          <a:p>
            <a:r>
              <a:rPr lang="en-US" dirty="0"/>
              <a:t>We put this on your dashboard because it’s REALLY REALLY IMPORTANT. </a:t>
            </a:r>
          </a:p>
          <a:p>
            <a:endParaRPr lang="en-US" dirty="0"/>
          </a:p>
          <a:p>
            <a:r>
              <a:rPr lang="en-US" dirty="0"/>
              <a:t>Who can tell me what we mean by “contacted” here? </a:t>
            </a:r>
          </a:p>
          <a:p>
            <a:endParaRPr lang="en-US" dirty="0"/>
          </a:p>
          <a:p>
            <a:r>
              <a:rPr lang="en-US" dirty="0"/>
              <a:t>Main dashboard – 1184 total</a:t>
            </a:r>
          </a:p>
          <a:p>
            <a:r>
              <a:rPr lang="en-US" dirty="0"/>
              <a:t>80 contacted </a:t>
            </a:r>
          </a:p>
          <a:p>
            <a:r>
              <a:rPr lang="en-US" dirty="0"/>
              <a:t>7 Appts Set</a:t>
            </a:r>
          </a:p>
          <a:p>
            <a:r>
              <a:rPr lang="en-US" dirty="0"/>
              <a:t>2 Appointments Shown</a:t>
            </a:r>
          </a:p>
          <a:p>
            <a:r>
              <a:rPr lang="en-US" dirty="0"/>
              <a:t>14 Sold </a:t>
            </a:r>
          </a:p>
          <a:p>
            <a:endParaRPr lang="en-US" dirty="0"/>
          </a:p>
          <a:p>
            <a:r>
              <a:rPr lang="en-US" dirty="0"/>
              <a:t>Before we break this down – who can tell me what “contacted”</a:t>
            </a:r>
          </a:p>
          <a:p>
            <a:endParaRPr lang="en-US" dirty="0"/>
          </a:p>
          <a:p>
            <a:r>
              <a:rPr lang="en-US" dirty="0"/>
              <a:t>Contact Rate is 6%</a:t>
            </a:r>
          </a:p>
          <a:p>
            <a:r>
              <a:rPr lang="en-US" dirty="0"/>
              <a:t>Is this the sign of a good BDC? </a:t>
            </a:r>
          </a:p>
          <a:p>
            <a:endParaRPr lang="en-US" dirty="0"/>
          </a:p>
          <a:p>
            <a:r>
              <a:rPr lang="en-US" dirty="0"/>
              <a:t>Have any of you ever seen this starting number not match another report in the CRM?</a:t>
            </a:r>
          </a:p>
          <a:p>
            <a:r>
              <a:rPr lang="en-US" dirty="0"/>
              <a:t>Manually added are in here.  Aside from Manager+ someone who has  “Internet Salesperson” user role checked can manually add an internet lead.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FA819-41E8-FD44-9269-46306ED205C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7206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how many of you have salespeople who hate calling customers? They’d rather text or e-mail? </a:t>
            </a:r>
          </a:p>
          <a:p>
            <a:endParaRPr lang="en-US" dirty="0"/>
          </a:p>
          <a:p>
            <a:r>
              <a:rPr lang="en-US" dirty="0"/>
              <a:t>Look at your low contact ratios – how many people are actually picking up that phone that weighs 2,000 </a:t>
            </a:r>
            <a:r>
              <a:rPr lang="en-US" dirty="0" err="1"/>
              <a:t>lbs</a:t>
            </a:r>
            <a:r>
              <a:rPr lang="en-US" dirty="0"/>
              <a:t>?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FA819-41E8-FD44-9269-46306ED205C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568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many of you use texting in the system? </a:t>
            </a:r>
          </a:p>
          <a:p>
            <a:endParaRPr lang="en-US" dirty="0"/>
          </a:p>
          <a:p>
            <a:r>
              <a:rPr lang="en-US" dirty="0"/>
              <a:t>Great news! We added a settings that on a per-dealership- basis, texting will mark the customer as contacted. </a:t>
            </a:r>
          </a:p>
          <a:p>
            <a:endParaRPr lang="en-US" dirty="0"/>
          </a:p>
          <a:p>
            <a:r>
              <a:rPr lang="en-US" dirty="0"/>
              <a:t>The click path to get to this is Settings – ILM/CRM Settings – Lead Settings, navigate to the bottom of the page, right hand list as indicated in the screen shot.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FA819-41E8-FD44-9269-46306ED205C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53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-247650"/>
            <a:ext cx="6400800" cy="1371600"/>
          </a:xfrm>
          <a:prstGeom prst="rect">
            <a:avLst/>
          </a:prstGeom>
        </p:spPr>
        <p:txBody>
          <a:bodyPr/>
          <a:lstStyle>
            <a:lvl1pPr algn="l"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123950"/>
            <a:ext cx="6400800" cy="1371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13022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-247650"/>
            <a:ext cx="6400800" cy="1371600"/>
          </a:xfrm>
          <a:prstGeom prst="rect">
            <a:avLst/>
          </a:prstGeom>
        </p:spPr>
        <p:txBody>
          <a:bodyPr/>
          <a:lstStyle>
            <a:lvl1pPr algn="l"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123950"/>
            <a:ext cx="6400800" cy="1371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69707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0" y="3714750"/>
            <a:ext cx="10668000" cy="10287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3874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143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0558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-247650"/>
            <a:ext cx="6400800" cy="1371600"/>
          </a:xfrm>
          <a:prstGeom prst="rect">
            <a:avLst/>
          </a:prstGeom>
        </p:spPr>
        <p:txBody>
          <a:bodyPr/>
          <a:lstStyle>
            <a:lvl1pPr algn="l"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123950"/>
            <a:ext cx="6400800" cy="1371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89774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DFFC7F-BEDE-2B4E-BFB0-B4FAE0BDD1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49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 baseline="0">
          <a:solidFill>
            <a:srgbClr val="3C4A5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rgbClr val="3C4A5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FE7A41-4984-8148-A7F2-1184F2D5B7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495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 baseline="0">
          <a:solidFill>
            <a:srgbClr val="3C4A5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rgbClr val="3C4A5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762000" y="2724150"/>
            <a:ext cx="10668000" cy="1028700"/>
          </a:xfrm>
          <a:prstGeom prst="rect">
            <a:avLst/>
          </a:prstGeom>
          <a:noFill/>
          <a:ln w="28575" cmpd="sng"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Transition Slide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2CCC90-819D-2948-9279-EB62987360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48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EC6F6E-EE1E-BE4B-B591-60B6F08C0F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7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70" r:id="rId2"/>
  </p:sldLayoutIdLst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 typeface="Arial" panose="020B0604020202020204" pitchFamily="34" charset="0"/>
        <a:buNone/>
        <a:defRPr sz="2000" b="1" kern="1200" baseline="0">
          <a:solidFill>
            <a:srgbClr val="3C4A5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228600" indent="-228600" algn="l" defTabSz="914400" rtl="0" eaLnBrk="1" latinLnBrk="0" hangingPunct="1">
        <a:spcBef>
          <a:spcPts val="1200"/>
        </a:spcBef>
        <a:buClr>
          <a:srgbClr val="00BCDD"/>
        </a:buClr>
        <a:buFont typeface="Arial" panose="020B0604020202020204" pitchFamily="34" charset="0"/>
        <a:buChar char="•"/>
        <a:defRPr sz="2000" kern="1200" baseline="0">
          <a:solidFill>
            <a:srgbClr val="63646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spcBef>
          <a:spcPts val="600"/>
        </a:spcBef>
        <a:buClr>
          <a:srgbClr val="3C4A55"/>
        </a:buClr>
        <a:buFont typeface="Arial" panose="020B0604020202020204" pitchFamily="34" charset="0"/>
        <a:buChar char="−"/>
        <a:defRPr sz="1600" kern="1200">
          <a:solidFill>
            <a:srgbClr val="63646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143000" indent="-228600" algn="l" defTabSz="914400" rtl="0" eaLnBrk="1" latinLnBrk="0" hangingPunct="1">
        <a:spcBef>
          <a:spcPts val="600"/>
        </a:spcBef>
        <a:buClr>
          <a:srgbClr val="00BCDD"/>
        </a:buClr>
        <a:buFont typeface="Arial" panose="020B0604020202020204" pitchFamily="34" charset="0"/>
        <a:buChar char="•"/>
        <a:defRPr sz="1400" kern="1200">
          <a:solidFill>
            <a:srgbClr val="63646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600200" indent="-228600" algn="l" defTabSz="914400" rtl="0" eaLnBrk="1" latinLnBrk="0" hangingPunct="1">
        <a:spcBef>
          <a:spcPts val="600"/>
        </a:spcBef>
        <a:buClr>
          <a:srgbClr val="3C4A55"/>
        </a:buClr>
        <a:buFont typeface="Arial" panose="020B0604020202020204" pitchFamily="34" charset="0"/>
        <a:buChar char="−"/>
        <a:defRPr sz="1400" kern="1200">
          <a:solidFill>
            <a:srgbClr val="63646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tiff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tif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1199" y="1568511"/>
            <a:ext cx="4648200" cy="172354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6600" dirty="0" err="1">
                <a:solidFill>
                  <a:schemeClr val="bg1"/>
                </a:solidFill>
                <a:latin typeface="Helvetica"/>
                <a:cs typeface="Arial"/>
              </a:rPr>
              <a:t>WiFi</a:t>
            </a:r>
            <a:endParaRPr lang="en-US" sz="6600" dirty="0">
              <a:solidFill>
                <a:schemeClr val="bg1"/>
              </a:solidFill>
              <a:latin typeface="Helvetica"/>
              <a:cs typeface="Arial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Helvetica"/>
                <a:cs typeface="Arial"/>
              </a:rPr>
              <a:t>Network: </a:t>
            </a:r>
            <a:r>
              <a:rPr lang="en-US" sz="2000" dirty="0" err="1">
                <a:solidFill>
                  <a:schemeClr val="bg1"/>
                </a:solidFill>
                <a:latin typeface="Helvetica"/>
                <a:cs typeface="Arial"/>
              </a:rPr>
              <a:t>Vinworx</a:t>
            </a:r>
            <a:endParaRPr lang="en-US" sz="2000" dirty="0">
              <a:solidFill>
                <a:schemeClr val="bg1"/>
              </a:solidFill>
              <a:latin typeface="Helvetica"/>
              <a:cs typeface="Arial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Helvetica"/>
                <a:cs typeface="Arial"/>
              </a:rPr>
              <a:t>Password: </a:t>
            </a:r>
            <a:r>
              <a:rPr lang="en-US" sz="2000">
                <a:solidFill>
                  <a:schemeClr val="bg1"/>
                </a:solidFill>
                <a:latin typeface="Helvetica"/>
                <a:cs typeface="Arial"/>
              </a:rPr>
              <a:t>vinworx2019</a:t>
            </a:r>
            <a:endParaRPr lang="en-US" sz="2000" dirty="0">
              <a:solidFill>
                <a:schemeClr val="bg1"/>
              </a:solidFill>
              <a:latin typeface="Helvetica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9354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3F5D8-B2F5-4AF7-8563-C575BCFDA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478" y="811270"/>
            <a:ext cx="4315522" cy="352095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Audi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BMW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General Motors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Hyundai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Jaguar Land Rover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Kia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331BFF-6EE2-AD4F-9D38-7F122CF6A67A}"/>
              </a:ext>
            </a:extLst>
          </p:cNvPr>
          <p:cNvSpPr txBox="1"/>
          <p:nvPr/>
        </p:nvSpPr>
        <p:spPr>
          <a:xfrm>
            <a:off x="5107259" y="972982"/>
            <a:ext cx="37802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3C4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Mitsubishi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3C4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Subaru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3C4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Toyota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3C4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Volkswagen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3C4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Volvo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306F61-62AC-DD49-BAB5-18F43D6708CF}"/>
              </a:ext>
            </a:extLst>
          </p:cNvPr>
          <p:cNvSpPr txBox="1"/>
          <p:nvPr/>
        </p:nvSpPr>
        <p:spPr>
          <a:xfrm>
            <a:off x="457200" y="4137102"/>
            <a:ext cx="7950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C4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OEM’s Which Accept Text Message as an approved form of “First Contact Attempt”</a:t>
            </a:r>
          </a:p>
        </p:txBody>
      </p:sp>
    </p:spTree>
    <p:extLst>
      <p:ext uri="{BB962C8B-B14F-4D97-AF65-F5344CB8AC3E}">
        <p14:creationId xmlns:p14="http://schemas.microsoft.com/office/powerpoint/2010/main" val="170246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792F2-C933-4D91-B048-ABE6EEFDC7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755" y="1394111"/>
            <a:ext cx="3830683" cy="3069236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srgbClr val="3C4A55"/>
                </a:solidFill>
              </a:rPr>
              <a:t>Close your eyes for a minute….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D2C683-C41E-324E-86D9-85462932B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724" y="1070159"/>
            <a:ext cx="34417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9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32969-CEE0-4F67-A9B5-0569AFC70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" y="90534"/>
            <a:ext cx="6400800" cy="1033415"/>
          </a:xfrm>
        </p:spPr>
        <p:txBody>
          <a:bodyPr/>
          <a:lstStyle/>
          <a:p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8B44BC-782D-4915-B5CE-F00F88DE6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6013" y="1039704"/>
            <a:ext cx="2833438" cy="40132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0825EC-32C8-48CD-8CB4-6CA79696D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41645"/>
            <a:ext cx="4706603" cy="7229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6831C6-67CB-8840-BEA1-492FB9A353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254" y="2276519"/>
            <a:ext cx="4432054" cy="261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09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5A13D-DCE5-4945-A58D-3DF23EA1F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0" y="2876550"/>
            <a:ext cx="10668000" cy="1028700"/>
          </a:xfrm>
        </p:spPr>
        <p:txBody>
          <a:bodyPr/>
          <a:lstStyle/>
          <a:p>
            <a:r>
              <a:rPr lang="en-US" sz="2500" dirty="0"/>
              <a:t>Are you set up for success or failure? How do you know?</a:t>
            </a:r>
          </a:p>
        </p:txBody>
      </p:sp>
    </p:spTree>
    <p:extLst>
      <p:ext uri="{BB962C8B-B14F-4D97-AF65-F5344CB8AC3E}">
        <p14:creationId xmlns:p14="http://schemas.microsoft.com/office/powerpoint/2010/main" val="221809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A30C9-AECD-4C5F-A4B0-268371774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" y="123904"/>
            <a:ext cx="6400800" cy="545051"/>
          </a:xfrm>
        </p:spPr>
        <p:txBody>
          <a:bodyPr/>
          <a:lstStyle/>
          <a:p>
            <a:r>
              <a:rPr lang="en-US" sz="2400" dirty="0"/>
              <a:t>Is your team working together?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8AB307-DC82-C143-9467-8C8E7B5C3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734" y="1207939"/>
            <a:ext cx="2852531" cy="3811657"/>
          </a:xfrm>
          <a:prstGeom prst="rect">
            <a:avLst/>
          </a:prstGeom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60E772A2-BDE3-C548-B763-197511E21E3A}"/>
              </a:ext>
            </a:extLst>
          </p:cNvPr>
          <p:cNvSpPr/>
          <p:nvPr/>
        </p:nvSpPr>
        <p:spPr>
          <a:xfrm flipV="1">
            <a:off x="6592062" y="1011070"/>
            <a:ext cx="2226062" cy="1713592"/>
          </a:xfrm>
          <a:prstGeom prst="wedgeRoundRectCallout">
            <a:avLst>
              <a:gd name="adj1" fmla="val -88021"/>
              <a:gd name="adj2" fmla="val -47336"/>
              <a:gd name="adj3" fmla="val 16667"/>
            </a:avLst>
          </a:prstGeom>
          <a:solidFill>
            <a:srgbClr val="3C4A5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E2B3A451-0189-2143-967C-120716C1B790}"/>
              </a:ext>
            </a:extLst>
          </p:cNvPr>
          <p:cNvSpPr/>
          <p:nvPr/>
        </p:nvSpPr>
        <p:spPr>
          <a:xfrm flipH="1" flipV="1">
            <a:off x="475173" y="1168832"/>
            <a:ext cx="1958417" cy="1633702"/>
          </a:xfrm>
          <a:prstGeom prst="wedgeRoundRectCallout">
            <a:avLst>
              <a:gd name="adj1" fmla="val -88021"/>
              <a:gd name="adj2" fmla="val -47336"/>
              <a:gd name="adj3" fmla="val 16667"/>
            </a:avLst>
          </a:prstGeom>
          <a:solidFill>
            <a:srgbClr val="3C4A5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06DD78-3358-584D-85F2-BCDFD6D80832}"/>
              </a:ext>
            </a:extLst>
          </p:cNvPr>
          <p:cNvSpPr txBox="1"/>
          <p:nvPr/>
        </p:nvSpPr>
        <p:spPr>
          <a:xfrm>
            <a:off x="806589" y="1524018"/>
            <a:ext cx="1502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BDC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C5E807-4690-6842-AD0B-3788FC7FD1AF}"/>
              </a:ext>
            </a:extLst>
          </p:cNvPr>
          <p:cNvSpPr txBox="1"/>
          <p:nvPr/>
        </p:nvSpPr>
        <p:spPr>
          <a:xfrm>
            <a:off x="6592063" y="1247019"/>
            <a:ext cx="22260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Sales Managers</a:t>
            </a:r>
          </a:p>
        </p:txBody>
      </p:sp>
    </p:spTree>
    <p:extLst>
      <p:ext uri="{BB962C8B-B14F-4D97-AF65-F5344CB8AC3E}">
        <p14:creationId xmlns:p14="http://schemas.microsoft.com/office/powerpoint/2010/main" val="3424500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A30C9-AECD-4C5F-A4B0-268371774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" y="194751"/>
            <a:ext cx="6400800" cy="445865"/>
          </a:xfrm>
        </p:spPr>
        <p:txBody>
          <a:bodyPr/>
          <a:lstStyle/>
          <a:p>
            <a:r>
              <a:rPr lang="en-US" sz="2400"/>
              <a:t>Set Up For Failure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02A712-04CA-4205-896C-5B924D025C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" y="1047750"/>
            <a:ext cx="6400800" cy="1828800"/>
          </a:xfrm>
        </p:spPr>
        <p:txBody>
          <a:bodyPr/>
          <a:lstStyle/>
          <a:p>
            <a:endParaRPr lang="en-US">
              <a:solidFill>
                <a:schemeClr val="tx1"/>
              </a:solidFill>
              <a:latin typeface="Helvetica" pitchFamily="2" charset="0"/>
            </a:endParaRPr>
          </a:p>
          <a:p>
            <a:endParaRPr lang="en-US" b="0">
              <a:solidFill>
                <a:schemeClr val="tx1"/>
              </a:solidFill>
              <a:latin typeface="Helvetica" pitchFamily="2" charset="0"/>
            </a:endParaRPr>
          </a:p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74F8F6-9DA1-7A4D-8469-811A4DC34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047750"/>
            <a:ext cx="3381806" cy="25162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B51AF3-A1FA-CF4D-8CEE-D237AC01E7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997036"/>
            <a:ext cx="6527800" cy="1104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64CC44-B542-41B3-A737-00DF12C748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3" y="946856"/>
            <a:ext cx="2707550" cy="292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176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C7393-953A-AE42-99A8-1463FF108E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" y="174617"/>
            <a:ext cx="6400800" cy="538420"/>
          </a:xfrm>
        </p:spPr>
        <p:txBody>
          <a:bodyPr anchor="t"/>
          <a:lstStyle/>
          <a:p>
            <a:r>
              <a:rPr lang="en-US" sz="2400">
                <a:latin typeface="Arial"/>
                <a:cs typeface="Arial"/>
              </a:rPr>
              <a:t>Coaching Dashboard - BDC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EEDC16-6F37-194E-BBA3-DE080A3A0E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0" y="928192"/>
            <a:ext cx="8623012" cy="375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83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07576A-4FD3-934F-ADCF-7CF2E09DD3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47" y="548738"/>
            <a:ext cx="8236105" cy="432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70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003F3C-6B68-E148-8DD7-84058240B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48" y="522370"/>
            <a:ext cx="8324742" cy="433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23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836BF-0915-4854-A456-226296B10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45" y="168931"/>
            <a:ext cx="8229600" cy="514350"/>
          </a:xfrm>
        </p:spPr>
        <p:txBody>
          <a:bodyPr anchor="t"/>
          <a:lstStyle/>
          <a:p>
            <a:r>
              <a:rPr lang="en-US" sz="2400" b="0">
                <a:latin typeface="Arial"/>
                <a:cs typeface="Arial"/>
              </a:rPr>
              <a:t>Lead Source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3B2EC-B60E-4192-89BD-614402DEB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3950"/>
            <a:ext cx="8229600" cy="3676650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D50734-0BD2-A34B-95D5-9A28966DA6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89" y="1862343"/>
            <a:ext cx="5072703" cy="26372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BF14D4-D198-3B4D-B869-B7104A7FA5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639" y="959685"/>
            <a:ext cx="3326656" cy="40051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0B760E-9F0C-4700-85AD-49F4E2D52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705" y="1029020"/>
            <a:ext cx="3235766" cy="49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31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83623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A30C9-AECD-4C5F-A4B0-268371774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" y="152243"/>
            <a:ext cx="6400800" cy="469481"/>
          </a:xfrm>
        </p:spPr>
        <p:txBody>
          <a:bodyPr/>
          <a:lstStyle/>
          <a:p>
            <a:r>
              <a:rPr lang="en-US" sz="2400"/>
              <a:t>Monitor your Templates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02A712-04CA-4205-896C-5B924D025C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" y="1047750"/>
            <a:ext cx="6400800" cy="1828800"/>
          </a:xfrm>
        </p:spPr>
        <p:txBody>
          <a:bodyPr/>
          <a:lstStyle/>
          <a:p>
            <a:endParaRPr lang="en-US">
              <a:solidFill>
                <a:schemeClr val="tx1"/>
              </a:solidFill>
              <a:latin typeface="Helvetica" pitchFamily="2" charset="0"/>
            </a:endParaRPr>
          </a:p>
          <a:p>
            <a:endParaRPr lang="en-US" b="0">
              <a:solidFill>
                <a:schemeClr val="tx1"/>
              </a:solidFill>
              <a:latin typeface="Helvetica" pitchFamily="2" charset="0"/>
            </a:endParaRPr>
          </a:p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7AD8A8-6C0E-074C-B634-2BA06C22D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" y="1017570"/>
            <a:ext cx="8956964" cy="11731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4E5715-FC81-3240-BB22-1693D97E2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3839" y="2347528"/>
            <a:ext cx="4646961" cy="266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94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E78EC-8E23-4EE2-9373-F204DEC30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" y="85017"/>
            <a:ext cx="6400800" cy="495773"/>
          </a:xfrm>
        </p:spPr>
        <p:txBody>
          <a:bodyPr/>
          <a:lstStyle/>
          <a:p>
            <a:r>
              <a:rPr lang="en-US"/>
              <a:t>ROI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1459C7-A058-4A2E-B019-D86F311F9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20" y="1023589"/>
            <a:ext cx="8104360" cy="397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221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80BC2-8C93-40A4-8961-101DC4639E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" y="139346"/>
            <a:ext cx="6400800" cy="559522"/>
          </a:xfrm>
        </p:spPr>
        <p:txBody>
          <a:bodyPr/>
          <a:lstStyle/>
          <a:p>
            <a:r>
              <a:rPr lang="en-US"/>
              <a:t>Non Negotiables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D7A6E9-7D37-43E8-B956-B2D14B7EE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069" y="1123950"/>
            <a:ext cx="3994085" cy="32902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8C2114-A259-4FB2-A4F6-1DD5AA947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490472"/>
            <a:ext cx="4210874" cy="276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44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5A13D-DCE5-4945-A58D-3DF23EA1F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0" y="2876550"/>
            <a:ext cx="10668000" cy="1028700"/>
          </a:xfrm>
        </p:spPr>
        <p:txBody>
          <a:bodyPr/>
          <a:lstStyle/>
          <a:p>
            <a:r>
              <a:rPr lang="en-US" sz="3200"/>
              <a:t>What is your current customer experience?</a:t>
            </a:r>
          </a:p>
        </p:txBody>
      </p:sp>
    </p:spTree>
    <p:extLst>
      <p:ext uri="{BB962C8B-B14F-4D97-AF65-F5344CB8AC3E}">
        <p14:creationId xmlns:p14="http://schemas.microsoft.com/office/powerpoint/2010/main" val="18273909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115DA-9B39-40E9-9DD6-7390B087F5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" y="100373"/>
            <a:ext cx="6400800" cy="551263"/>
          </a:xfrm>
        </p:spPr>
        <p:txBody>
          <a:bodyPr/>
          <a:lstStyle/>
          <a:p>
            <a:r>
              <a:rPr lang="en-US" dirty="0"/>
              <a:t>First Impression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89CCE2-1A3C-4AE1-A993-4357F740F6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A23563-481B-45C2-ADE8-F52FF3352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619" y="1123949"/>
            <a:ext cx="5914581" cy="346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177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3F194E4-1798-B940-9000-88905C1083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5" y="-157973"/>
            <a:ext cx="5722433" cy="5722433"/>
          </a:xfrm>
          <a:prstGeom prst="rect">
            <a:avLst/>
          </a:prstGeom>
        </p:spPr>
      </p:pic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C46A0B52-1CA4-CD49-8A59-E2FB1D3D49A0}"/>
              </a:ext>
            </a:extLst>
          </p:cNvPr>
          <p:cNvSpPr/>
          <p:nvPr/>
        </p:nvSpPr>
        <p:spPr>
          <a:xfrm>
            <a:off x="5374888" y="1182029"/>
            <a:ext cx="3568390" cy="2720898"/>
          </a:xfrm>
          <a:prstGeom prst="wedgeRoundRectCallout">
            <a:avLst>
              <a:gd name="adj1" fmla="val -88021"/>
              <a:gd name="adj2" fmla="val -47336"/>
              <a:gd name="adj3" fmla="val 16667"/>
            </a:avLst>
          </a:prstGeom>
          <a:solidFill>
            <a:srgbClr val="3C4A5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F70ADF-FA7E-FE45-9F30-EF063DECD732}"/>
              </a:ext>
            </a:extLst>
          </p:cNvPr>
          <p:cNvSpPr txBox="1"/>
          <p:nvPr/>
        </p:nvSpPr>
        <p:spPr>
          <a:xfrm>
            <a:off x="5603488" y="1540698"/>
            <a:ext cx="311119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Thank you for your inquiry…..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When can you come in? </a:t>
            </a:r>
          </a:p>
        </p:txBody>
      </p:sp>
    </p:spTree>
    <p:extLst>
      <p:ext uri="{BB962C8B-B14F-4D97-AF65-F5344CB8AC3E}">
        <p14:creationId xmlns:p14="http://schemas.microsoft.com/office/powerpoint/2010/main" val="395993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D7066-974F-4138-A644-5EA29AD40D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" y="109734"/>
            <a:ext cx="6400800" cy="530881"/>
          </a:xfrm>
        </p:spPr>
        <p:txBody>
          <a:bodyPr/>
          <a:lstStyle/>
          <a:p>
            <a:r>
              <a:rPr lang="en-US"/>
              <a:t>What’s In A Lead?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5651E2-093F-487A-9FC3-E9C1E993EC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" y="1236828"/>
            <a:ext cx="6400800" cy="3011322"/>
          </a:xfrm>
        </p:spPr>
        <p:txBody>
          <a:bodyPr/>
          <a:lstStyle/>
          <a:p>
            <a:endParaRPr lang="en-US">
              <a:solidFill>
                <a:srgbClr val="001223"/>
              </a:solidFill>
            </a:endParaRPr>
          </a:p>
          <a:p>
            <a:endParaRPr lang="en-US">
              <a:solidFill>
                <a:srgbClr val="001223"/>
              </a:solidFill>
            </a:endParaRPr>
          </a:p>
          <a:p>
            <a:endParaRPr lang="en-US">
              <a:solidFill>
                <a:srgbClr val="001223"/>
              </a:solidFill>
            </a:endParaRPr>
          </a:p>
          <a:p>
            <a:endParaRPr lang="en-US">
              <a:solidFill>
                <a:srgbClr val="001223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D011E9-6F07-574D-A11C-8D7C56EC4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0367"/>
            <a:ext cx="5195512" cy="21155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88182C-191E-494A-B65B-48D2FDA8F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225110"/>
            <a:ext cx="6923702" cy="1371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4D6EC3-3278-453A-A6DA-1333A2E887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27" y="3090265"/>
            <a:ext cx="9035145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84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272F2-A0C8-5D44-BE93-81AD0678BB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321" y="104390"/>
            <a:ext cx="6400800" cy="568666"/>
          </a:xfrm>
        </p:spPr>
        <p:txBody>
          <a:bodyPr/>
          <a:lstStyle/>
          <a:p>
            <a:r>
              <a:rPr lang="en-US"/>
              <a:t>Duplication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75BC4A-D645-4566-890D-A107EC8A4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733" y="677431"/>
            <a:ext cx="5459671" cy="432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138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44DA874-E326-4E67-83D4-0EC7C62CE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34" y="534153"/>
            <a:ext cx="6594669" cy="426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633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D7066-974F-4138-A644-5EA29AD40D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" y="114457"/>
            <a:ext cx="6400800" cy="545051"/>
          </a:xfrm>
        </p:spPr>
        <p:txBody>
          <a:bodyPr/>
          <a:lstStyle/>
          <a:p>
            <a:r>
              <a:rPr lang="en-US"/>
              <a:t>Communication Log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4600A0-ABF0-5C4E-B619-9C19C6AC9C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959656"/>
            <a:ext cx="5562600" cy="402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7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1199" y="1559065"/>
            <a:ext cx="4648200" cy="172354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6600" i="1" dirty="0">
                <a:solidFill>
                  <a:schemeClr val="bg1"/>
                </a:solidFill>
                <a:latin typeface="Helvetica" pitchFamily="2" charset="0"/>
                <a:cs typeface="Arial"/>
              </a:rPr>
              <a:t>Shapeshift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Helvetica" pitchFamily="2" charset="0"/>
                <a:cs typeface="Arial"/>
              </a:rPr>
              <a:t>your BDC</a:t>
            </a:r>
          </a:p>
        </p:txBody>
      </p:sp>
    </p:spTree>
    <p:extLst>
      <p:ext uri="{BB962C8B-B14F-4D97-AF65-F5344CB8AC3E}">
        <p14:creationId xmlns:p14="http://schemas.microsoft.com/office/powerpoint/2010/main" val="9207607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DC7F2F-C330-A244-9CBC-38313F5BD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885" y="1426724"/>
            <a:ext cx="8664230" cy="9744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24BF36-8409-714E-81E9-E0E2AFBB9C1A}"/>
              </a:ext>
            </a:extLst>
          </p:cNvPr>
          <p:cNvSpPr txBox="1"/>
          <p:nvPr/>
        </p:nvSpPr>
        <p:spPr>
          <a:xfrm>
            <a:off x="467590" y="3002973"/>
            <a:ext cx="55694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C4A55"/>
                </a:solidFill>
              </a:rPr>
              <a:t>8% Increase in Read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3C4A5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C4A55"/>
                </a:solidFill>
              </a:rPr>
              <a:t>4% Increase in Replied To Rate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AC0454-EE92-D943-87FC-6DD667103289}"/>
              </a:ext>
            </a:extLst>
          </p:cNvPr>
          <p:cNvSpPr/>
          <p:nvPr/>
        </p:nvSpPr>
        <p:spPr>
          <a:xfrm>
            <a:off x="1771251" y="2052752"/>
            <a:ext cx="771227" cy="226583"/>
          </a:xfrm>
          <a:prstGeom prst="rect">
            <a:avLst/>
          </a:prstGeom>
          <a:solidFill>
            <a:srgbClr val="FFFF00">
              <a:alpha val="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21217CF-BB4B-4C45-B952-835B60FF0E05}"/>
              </a:ext>
            </a:extLst>
          </p:cNvPr>
          <p:cNvCxnSpPr/>
          <p:nvPr/>
        </p:nvCxnSpPr>
        <p:spPr>
          <a:xfrm>
            <a:off x="5564947" y="2166044"/>
            <a:ext cx="580913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363DFE78-2187-924B-BFA0-9495B1835F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254" y="2480993"/>
            <a:ext cx="2382945" cy="291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16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C8C2B-045D-43DB-9F94-AEB80529E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38200" y="2952750"/>
            <a:ext cx="10668000" cy="1028700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Profile Manager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9095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384A8-C067-0641-A835-7C454F5129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" y="0"/>
            <a:ext cx="6400800" cy="1123950"/>
          </a:xfrm>
        </p:spPr>
        <p:txBody>
          <a:bodyPr anchor="t"/>
          <a:lstStyle/>
          <a:p>
            <a:r>
              <a:rPr lang="en-US" dirty="0">
                <a:latin typeface="Arial"/>
                <a:cs typeface="Arial"/>
              </a:rPr>
              <a:t>BDC Profile Manager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D4023C-3716-E14B-81A2-70C11855C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88" y="604551"/>
            <a:ext cx="3915112" cy="45389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BBFCA2-71C4-234A-84E5-2305D812FA55}"/>
              </a:ext>
            </a:extLst>
          </p:cNvPr>
          <p:cNvSpPr txBox="1"/>
          <p:nvPr/>
        </p:nvSpPr>
        <p:spPr>
          <a:xfrm>
            <a:off x="5005633" y="1630837"/>
            <a:ext cx="33088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Settings – Users – Profile Manager</a:t>
            </a:r>
          </a:p>
        </p:txBody>
      </p:sp>
    </p:spTree>
    <p:extLst>
      <p:ext uri="{BB962C8B-B14F-4D97-AF65-F5344CB8AC3E}">
        <p14:creationId xmlns:p14="http://schemas.microsoft.com/office/powerpoint/2010/main" val="7295657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C8C2B-045D-43DB-9F94-AEB80529E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38200" y="2952750"/>
            <a:ext cx="10668000" cy="1028700"/>
          </a:xfrm>
        </p:spPr>
        <p:txBody>
          <a:bodyPr/>
          <a:lstStyle/>
          <a:p>
            <a:r>
              <a:rPr lang="en-US"/>
              <a:t>Texting</a:t>
            </a:r>
          </a:p>
        </p:txBody>
      </p:sp>
    </p:spTree>
    <p:extLst>
      <p:ext uri="{BB962C8B-B14F-4D97-AF65-F5344CB8AC3E}">
        <p14:creationId xmlns:p14="http://schemas.microsoft.com/office/powerpoint/2010/main" val="28516014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01243-364D-4A89-AC75-406229462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45" y="63373"/>
            <a:ext cx="8229600" cy="660903"/>
          </a:xfrm>
        </p:spPr>
        <p:txBody>
          <a:bodyPr anchor="t"/>
          <a:lstStyle/>
          <a:p>
            <a:r>
              <a:rPr lang="en-US" b="0">
                <a:latin typeface="Arial"/>
                <a:cs typeface="Arial"/>
              </a:rPr>
              <a:t>SMS v E-Mail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7674F-5C8D-40EF-B38F-CE4E26275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728" y="2119442"/>
            <a:ext cx="9144000" cy="1357078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It takes someone 90 seconds to reply to a text. 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/>
          </a:p>
          <a:p>
            <a:pPr algn="ctr"/>
            <a:r>
              <a:rPr lang="en-US" dirty="0">
                <a:solidFill>
                  <a:schemeClr val="tx1"/>
                </a:solidFill>
              </a:rPr>
              <a:t>It takes someone 90 minutes to reply to an e-mail.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8AE520-E6E6-48E3-8071-F17B5292BE93}"/>
              </a:ext>
            </a:extLst>
          </p:cNvPr>
          <p:cNvSpPr txBox="1"/>
          <p:nvPr/>
        </p:nvSpPr>
        <p:spPr>
          <a:xfrm>
            <a:off x="0" y="472657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*Campaign Monitor ROI Showdown: SMS Marketing v E-Mail Marketing, January 18, 2019 https://</a:t>
            </a:r>
            <a:r>
              <a:rPr lang="en-US" sz="900" dirty="0" err="1"/>
              <a:t>www.campaignmonitor.com</a:t>
            </a:r>
            <a:r>
              <a:rPr lang="en-US" sz="900" dirty="0"/>
              <a:t>/blog/email-marketing/2019/01/</a:t>
            </a:r>
            <a:r>
              <a:rPr lang="en-US" sz="900" dirty="0" err="1"/>
              <a:t>roi</a:t>
            </a:r>
            <a:r>
              <a:rPr lang="en-US" sz="900" dirty="0"/>
              <a:t>-showdown-</a:t>
            </a:r>
            <a:r>
              <a:rPr lang="en-US" sz="900" dirty="0" err="1"/>
              <a:t>sms</a:t>
            </a:r>
            <a:r>
              <a:rPr lang="en-US" sz="900" dirty="0"/>
              <a:t>-marketing-vs-email-marketing/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C974E6-95C8-4337-B9D5-28FD2C3C55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9" r="21293"/>
          <a:stretch/>
        </p:blipFill>
        <p:spPr>
          <a:xfrm>
            <a:off x="457200" y="968251"/>
            <a:ext cx="1407282" cy="14061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F826D5-27BB-4B6A-8E35-DD146FDE4011}"/>
              </a:ext>
            </a:extLst>
          </p:cNvPr>
          <p:cNvSpPr txBox="1"/>
          <p:nvPr/>
        </p:nvSpPr>
        <p:spPr>
          <a:xfrm>
            <a:off x="1929161" y="1362006"/>
            <a:ext cx="5323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SMS Open Rate is 98%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F730BEA-0303-412C-82FD-A1BBC7B5DD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28" y="2556150"/>
            <a:ext cx="1407282" cy="144637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7A34BA-F3E7-43A0-BF8C-095A570113DF}"/>
              </a:ext>
            </a:extLst>
          </p:cNvPr>
          <p:cNvSpPr txBox="1"/>
          <p:nvPr/>
        </p:nvSpPr>
        <p:spPr>
          <a:xfrm>
            <a:off x="1971538" y="3017727"/>
            <a:ext cx="4707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E-Mail Open Rate is 20%</a:t>
            </a:r>
          </a:p>
        </p:txBody>
      </p:sp>
    </p:spTree>
    <p:extLst>
      <p:ext uri="{BB962C8B-B14F-4D97-AF65-F5344CB8AC3E}">
        <p14:creationId xmlns:p14="http://schemas.microsoft.com/office/powerpoint/2010/main" val="68157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E9AE73-BA04-6B47-A308-B4DA36C9B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4" y="663064"/>
            <a:ext cx="7823188" cy="428807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845486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D0D4B6-C142-5F4C-9327-73C2A51F1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619901"/>
            <a:ext cx="7823200" cy="390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4611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3691D-99E2-4DC0-894E-B7BE25861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45" y="152040"/>
            <a:ext cx="8229600" cy="484461"/>
          </a:xfrm>
        </p:spPr>
        <p:txBody>
          <a:bodyPr anchor="t"/>
          <a:lstStyle/>
          <a:p>
            <a:r>
              <a:rPr lang="en-US" b="0">
                <a:latin typeface="Arial"/>
                <a:cs typeface="Arial"/>
              </a:rPr>
              <a:t>Texting In The Processes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6DA253-2355-4A39-B7C1-85AF20449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906" y="874583"/>
            <a:ext cx="6303288" cy="392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378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5AA426-4FC7-6142-BAAA-446AD29FA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44" y="1083241"/>
            <a:ext cx="8005864" cy="381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4928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DC82C-957B-4D22-BE2A-6FA1611F1F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" y="148149"/>
            <a:ext cx="6396077" cy="554497"/>
          </a:xfrm>
        </p:spPr>
        <p:txBody>
          <a:bodyPr/>
          <a:lstStyle/>
          <a:p>
            <a:r>
              <a:rPr lang="en-US"/>
              <a:t>But which processes?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1142BB-C807-4512-BB47-6E1B390EF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518" y="1483483"/>
            <a:ext cx="3497632" cy="5840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F7B84A-22BD-4097-8D47-E896D841F2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026" y="2438733"/>
            <a:ext cx="3459352" cy="6168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DE69BA-DF94-4C46-9340-251528E05D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027" y="3425503"/>
            <a:ext cx="3458779" cy="5840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9C78BA-2F21-47B1-AC2C-76C6C2166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5079" y="1483483"/>
            <a:ext cx="3070612" cy="6228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CAFFD2-B122-41F7-B3EF-5666B6D850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5079" y="2438733"/>
            <a:ext cx="3070612" cy="6168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FF80EB-B4B7-47E2-8589-D577EE2066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5079" y="3425503"/>
            <a:ext cx="3070612" cy="61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0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F46AA68-96ED-46B0-B12A-73DC988FBD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42056" y="1537120"/>
            <a:ext cx="4600240" cy="2254250"/>
          </a:xfrm>
        </p:spPr>
        <p:txBody>
          <a:bodyPr/>
          <a:lstStyle/>
          <a:p>
            <a:pPr algn="ctr"/>
            <a:r>
              <a:rPr lang="en-US" sz="6000" i="1" dirty="0">
                <a:latin typeface="Helvetica" pitchFamily="2" charset="0"/>
                <a:cs typeface="Arial"/>
              </a:rPr>
              <a:t>Megan </a:t>
            </a:r>
            <a:r>
              <a:rPr lang="en-US" sz="6000" i="1" dirty="0" err="1">
                <a:latin typeface="Helvetica" pitchFamily="2" charset="0"/>
                <a:cs typeface="Arial"/>
              </a:rPr>
              <a:t>Barto</a:t>
            </a:r>
            <a:endParaRPr lang="en-US" sz="6000" i="1" dirty="0">
              <a:latin typeface="Helvetica" pitchFamily="2" charset="0"/>
              <a:cs typeface="Arial"/>
            </a:endParaRPr>
          </a:p>
          <a:p>
            <a:pPr algn="ctr"/>
            <a:r>
              <a:rPr lang="en-US" sz="2800" dirty="0">
                <a:latin typeface="Helvetica" pitchFamily="2" charset="0"/>
                <a:cs typeface="Arial"/>
              </a:rPr>
              <a:t>Performance Manager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2700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F9850-013E-4EDC-B879-B434E9F66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45" y="122158"/>
            <a:ext cx="8229600" cy="556590"/>
          </a:xfrm>
        </p:spPr>
        <p:txBody>
          <a:bodyPr anchor="t"/>
          <a:lstStyle/>
          <a:p>
            <a:r>
              <a:rPr lang="en-US" b="0">
                <a:latin typeface="Arial"/>
                <a:cs typeface="Arial"/>
              </a:rPr>
              <a:t>Did you know? </a:t>
            </a:r>
            <a:endParaRPr lang="en-US" b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C9827E-32B4-4438-838A-7DFAEBC82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295" y="1130155"/>
            <a:ext cx="5403410" cy="357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534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C8C2B-045D-43DB-9F94-AEB80529E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38200" y="2952750"/>
            <a:ext cx="10668000" cy="1028700"/>
          </a:xfrm>
        </p:spPr>
        <p:txBody>
          <a:bodyPr/>
          <a:lstStyle/>
          <a:p>
            <a:r>
              <a:rPr lang="en-US"/>
              <a:t>Takeaways</a:t>
            </a:r>
          </a:p>
        </p:txBody>
      </p:sp>
    </p:spTree>
    <p:extLst>
      <p:ext uri="{BB962C8B-B14F-4D97-AF65-F5344CB8AC3E}">
        <p14:creationId xmlns:p14="http://schemas.microsoft.com/office/powerpoint/2010/main" val="499221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9A3C5-3311-4EB5-9A89-5E0A1200B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D938E12-327F-834B-BF39-A92271801C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3531965"/>
              </p:ext>
            </p:extLst>
          </p:nvPr>
        </p:nvGraphicFramePr>
        <p:xfrm>
          <a:off x="1524000" y="843280"/>
          <a:ext cx="6096000" cy="3942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795284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C8C2B-045D-43DB-9F94-AEB80529E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38200" y="2952750"/>
            <a:ext cx="10668000" cy="1028700"/>
          </a:xfrm>
        </p:spPr>
        <p:txBody>
          <a:bodyPr/>
          <a:lstStyle/>
          <a:p>
            <a:r>
              <a:rPr lang="en-US"/>
              <a:t>QUESTIONS? </a:t>
            </a:r>
          </a:p>
        </p:txBody>
      </p:sp>
    </p:spTree>
    <p:extLst>
      <p:ext uri="{BB962C8B-B14F-4D97-AF65-F5344CB8AC3E}">
        <p14:creationId xmlns:p14="http://schemas.microsoft.com/office/powerpoint/2010/main" val="4262608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E870D-FF47-5640-A8C3-DDC85957C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45" y="81480"/>
            <a:ext cx="8229600" cy="697118"/>
          </a:xfrm>
        </p:spPr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E856A-068F-9D4F-A917-6F29D8142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998" y="905431"/>
            <a:ext cx="8787161" cy="391504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X Ray Your Current BDC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Are you set up for Success or Failure?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How is Your Customer Experience?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Texting Strategies For Today’s Customer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Takeaways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Questions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7009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2D5F116-BC70-D64F-B58F-BA4DCF139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0" y="2876550"/>
            <a:ext cx="10668000" cy="1028700"/>
          </a:xfrm>
        </p:spPr>
        <p:txBody>
          <a:bodyPr/>
          <a:lstStyle/>
          <a:p>
            <a:r>
              <a:rPr lang="en-US" b="0">
                <a:latin typeface="Helvetica" pitchFamily="2" charset="0"/>
              </a:rPr>
              <a:t>X-Ray Your Current BDC</a:t>
            </a:r>
          </a:p>
        </p:txBody>
      </p:sp>
    </p:spTree>
    <p:extLst>
      <p:ext uri="{BB962C8B-B14F-4D97-AF65-F5344CB8AC3E}">
        <p14:creationId xmlns:p14="http://schemas.microsoft.com/office/powerpoint/2010/main" val="2478789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4D1DF-3E87-BA4C-A50E-9B2A516957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" y="98038"/>
            <a:ext cx="6400800" cy="601729"/>
          </a:xfrm>
        </p:spPr>
        <p:txBody>
          <a:bodyPr/>
          <a:lstStyle/>
          <a:p>
            <a:r>
              <a:rPr lang="en-US" dirty="0"/>
              <a:t>What’s your current situation?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B7B432-FB15-D64F-BB07-58BD05031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809" y="1040859"/>
            <a:ext cx="3427977" cy="3552379"/>
          </a:xfrm>
          <a:prstGeom prst="rect">
            <a:avLst/>
          </a:prstGeom>
          <a:effectLst>
            <a:outerShdw blurRad="50800" dist="50800" dir="60000" algn="ctr" rotWithShape="0">
              <a:schemeClr val="tx1"/>
            </a:outerShdw>
            <a:softEdge rad="381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A6BE5A-435A-4E40-8B4F-43F78B09D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4680" y="2471734"/>
            <a:ext cx="1131137" cy="267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23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ontent.fagc1-1.fna.fbcdn.net/v/t1.15752-9/66344298_737111193371059_6322411753447620608_n.jpg?_nc_cat=110&amp;_nc_oc=AQmIDdb1FADcR2WEBqdhjP6qQ4Bg1xQAPete1lODy81wf70rc0mSWVPqQEvS4QR30RYbm5oxW2u_jPCGbLLp9Qca&amp;_nc_ht=scontent.fagc1-1.fna&amp;oh=230be3e862fe4d46e2fec96c54a9a78c&amp;oe=5E0FF016">
            <a:extLst>
              <a:ext uri="{FF2B5EF4-FFF2-40B4-BE49-F238E27FC236}">
                <a16:creationId xmlns:a16="http://schemas.microsoft.com/office/drawing/2014/main" id="{81962D41-73BE-4ADC-9B14-04BEEC5B35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" r="2437" b="2680"/>
          <a:stretch/>
        </p:blipFill>
        <p:spPr bwMode="auto">
          <a:xfrm>
            <a:off x="314119" y="257379"/>
            <a:ext cx="3709642" cy="479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80DBD6F-79AC-9E48-BE46-57A419043BD3}"/>
              </a:ext>
            </a:extLst>
          </p:cNvPr>
          <p:cNvSpPr txBox="1">
            <a:spLocks/>
          </p:cNvSpPr>
          <p:nvPr/>
        </p:nvSpPr>
        <p:spPr>
          <a:xfrm>
            <a:off x="4572000" y="1409589"/>
            <a:ext cx="3813716" cy="2489703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400" dirty="0">
                <a:solidFill>
                  <a:srgbClr val="3C4A55"/>
                </a:solidFill>
              </a:rPr>
              <a:t>But what works best for your customers?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56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F902AD-6C71-41B4-9515-7A0C3CE29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06" y="910516"/>
            <a:ext cx="6925848" cy="403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92668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0986639-37B5-8241-AE47-845C17324405}" vid="{C618D550-199A-E94E-816B-11656A7720D8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0986639-37B5-8241-AE47-845C17324405}" vid="{940B1575-91DF-A041-953C-4C9D3256CE52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0986639-37B5-8241-AE47-845C17324405}" vid="{B72CF991-B320-BF44-A4C6-40CE0F136D2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0986639-37B5-8241-AE47-845C17324405}" vid="{B5935381-77E1-F542-B3B0-A56913CD4651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 xmlns="4dae81db-7e13-4584-89aa-9ad0fb3c8365" xsi:nil="true"/>
    <AddedtoSesimic_x003f_ xmlns="4dae81db-7e13-4584-89aa-9ad0fb3c8365">false</AddedtoSesimic_x003f_>
    <MeganBarto xmlns="4dae81db-7e13-4584-89aa-9ad0fb3c8365">
      <UserInfo>
        <DisplayName/>
        <AccountId xsi:nil="true"/>
        <AccountType/>
      </UserInfo>
    </MeganBarto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07FB1E6E6B6445ABA31B408C7F25E2" ma:contentTypeVersion="17" ma:contentTypeDescription="Create a new document." ma:contentTypeScope="" ma:versionID="e56064356451b79b5d584170eb44cbc2">
  <xsd:schema xmlns:xsd="http://www.w3.org/2001/XMLSchema" xmlns:xs="http://www.w3.org/2001/XMLSchema" xmlns:p="http://schemas.microsoft.com/office/2006/metadata/properties" xmlns:ns2="4dae81db-7e13-4584-89aa-9ad0fb3c8365" xmlns:ns3="f7be8e0d-f80f-44dc-91d3-c04656140ef4" targetNamespace="http://schemas.microsoft.com/office/2006/metadata/properties" ma:root="true" ma:fieldsID="22e60ec96276f74acd46201f083d16d4" ns2:_="" ns3:_="">
    <xsd:import namespace="4dae81db-7e13-4584-89aa-9ad0fb3c8365"/>
    <xsd:import namespace="f7be8e0d-f80f-44dc-91d3-c04656140e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AddedtoSesimic_x003f_" minOccurs="0"/>
                <xsd:element ref="ns2:Date" minOccurs="0"/>
                <xsd:element ref="ns2:MediaServiceAutoKeyPoints" minOccurs="0"/>
                <xsd:element ref="ns2:MediaServiceKeyPoints" minOccurs="0"/>
                <xsd:element ref="ns2:MeganBarto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ae81db-7e13-4584-89aa-9ad0fb3c83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AddedtoSesimic_x003f_" ma:index="18" nillable="true" ma:displayName="Added to Sesimic?" ma:default="0" ma:description="To be filled out the asset has been added to Seismic" ma:format="Dropdown" ma:internalName="AddedtoSesimic_x003f_">
      <xsd:simpleType>
        <xsd:restriction base="dms:Boolean"/>
      </xsd:simpleType>
    </xsd:element>
    <xsd:element name="Date" ma:index="19" nillable="true" ma:displayName="Date" ma:format="DateOnly" ma:internalName="Date">
      <xsd:simpleType>
        <xsd:restriction base="dms:DateTime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ganBarto" ma:index="22" nillable="true" ma:displayName="Name/ Title" ma:format="Dropdown" ma:list="UserInfo" ma:SharePointGroup="0" ma:internalName="MeganBarto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be8e0d-f80f-44dc-91d3-c04656140ef4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AF9BF5F-E564-446F-87BD-A13157DA04C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1B3309D-094C-49B4-B34A-5DF4A808FB05}">
  <ds:schemaRefs>
    <ds:schemaRef ds:uri="http://schemas.microsoft.com/office/2006/documentManagement/types"/>
    <ds:schemaRef ds:uri="http://purl.org/dc/dcmitype/"/>
    <ds:schemaRef ds:uri="c080ef63-d142-41d7-a6d4-c75249621f3c"/>
    <ds:schemaRef ds:uri="http://schemas.microsoft.com/office/infopath/2007/PartnerControls"/>
    <ds:schemaRef ds:uri="http://schemas.microsoft.com/sharepoint/v3"/>
    <ds:schemaRef ds:uri="http://www.w3.org/XML/1998/namespace"/>
    <ds:schemaRef ds:uri="http://purl.org/dc/terms/"/>
    <ds:schemaRef ds:uri="http://purl.org/dc/elements/1.1/"/>
    <ds:schemaRef ds:uri="http://schemas.openxmlformats.org/package/2006/metadata/core-properties"/>
    <ds:schemaRef ds:uri="9afa7860-acd2-425f-a58a-91946fbad30d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5360287B-08EE-404E-B052-6BAA0BC01723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5433</TotalTime>
  <Words>2984</Words>
  <Application>Microsoft Office PowerPoint</Application>
  <PresentationFormat>On-screen Show (16:9)</PresentationFormat>
  <Paragraphs>417</Paragraphs>
  <Slides>43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Calibri</vt:lpstr>
      <vt:lpstr>Helvetica</vt:lpstr>
      <vt:lpstr>1_Custom Design</vt:lpstr>
      <vt:lpstr>2_Custom Design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Agenda</vt:lpstr>
      <vt:lpstr>X-Ray Your Current BDC</vt:lpstr>
      <vt:lpstr>What’s your current situation?</vt:lpstr>
      <vt:lpstr>PowerPoint Presentation</vt:lpstr>
      <vt:lpstr>PowerPoint Presentation</vt:lpstr>
      <vt:lpstr>PowerPoint Presentation</vt:lpstr>
      <vt:lpstr>Close your eyes for a minute…. </vt:lpstr>
      <vt:lpstr>PowerPoint Presentation</vt:lpstr>
      <vt:lpstr>Are you set up for success or failure? How do you know?</vt:lpstr>
      <vt:lpstr>Is your team working together? </vt:lpstr>
      <vt:lpstr>Set Up For Failure</vt:lpstr>
      <vt:lpstr>Coaching Dashboard - BDC</vt:lpstr>
      <vt:lpstr>PowerPoint Presentation</vt:lpstr>
      <vt:lpstr>PowerPoint Presentation</vt:lpstr>
      <vt:lpstr>Lead Source Performance</vt:lpstr>
      <vt:lpstr>Monitor your Templates</vt:lpstr>
      <vt:lpstr>ROI</vt:lpstr>
      <vt:lpstr>Non Negotiables </vt:lpstr>
      <vt:lpstr>What is your current customer experience?</vt:lpstr>
      <vt:lpstr>First Impression</vt:lpstr>
      <vt:lpstr>PowerPoint Presentation</vt:lpstr>
      <vt:lpstr>What’s In A Lead?</vt:lpstr>
      <vt:lpstr>Duplication</vt:lpstr>
      <vt:lpstr>PowerPoint Presentation</vt:lpstr>
      <vt:lpstr>Communication Log</vt:lpstr>
      <vt:lpstr>PowerPoint Presentation</vt:lpstr>
      <vt:lpstr>Profile Manager</vt:lpstr>
      <vt:lpstr>BDC Profile Manager</vt:lpstr>
      <vt:lpstr>Texting</vt:lpstr>
      <vt:lpstr>SMS v E-Mail</vt:lpstr>
      <vt:lpstr>PowerPoint Presentation</vt:lpstr>
      <vt:lpstr>PowerPoint Presentation</vt:lpstr>
      <vt:lpstr>Texting In The Processes</vt:lpstr>
      <vt:lpstr>PowerPoint Presentation</vt:lpstr>
      <vt:lpstr>But which processes? </vt:lpstr>
      <vt:lpstr>Did you know? </vt:lpstr>
      <vt:lpstr>Takeaways</vt:lpstr>
      <vt:lpstr>Takeaways</vt:lpstr>
      <vt:lpstr>QUESTIONS?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Murphy, Chris (CAI - Mission)</dc:creator>
  <cp:lastModifiedBy>Barto, Megan (CAI - Exton)</cp:lastModifiedBy>
  <cp:revision>19</cp:revision>
  <dcterms:created xsi:type="dcterms:W3CDTF">2018-05-01T16:13:09Z</dcterms:created>
  <dcterms:modified xsi:type="dcterms:W3CDTF">2019-10-15T18:54:28Z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ffisync_ProviderInitializationData">
    <vt:lpwstr>https://fuel.coxautoinc.com</vt:lpwstr>
  </property>
  <property fmtid="{D5CDD505-2E9C-101B-9397-08002B2CF9AE}" pid="3" name="Offisync_ServerID">
    <vt:lpwstr>3026ae12-889e-4625-806e-80135ccdbd7b</vt:lpwstr>
  </property>
  <property fmtid="{D5CDD505-2E9C-101B-9397-08002B2CF9AE}" pid="4" name="Jive_LatestUserAccountName">
    <vt:lpwstr>Chris.Murphy2@vinsolutions.com</vt:lpwstr>
  </property>
  <property fmtid="{D5CDD505-2E9C-101B-9397-08002B2CF9AE}" pid="5" name="Offisync_UniqueId">
    <vt:lpwstr>10593</vt:lpwstr>
  </property>
  <property fmtid="{D5CDD505-2E9C-101B-9397-08002B2CF9AE}" pid="6" name="Jive_VersionGuid">
    <vt:lpwstr>1b96566b-fdbd-4d5b-bd37-423bd2e75881</vt:lpwstr>
  </property>
  <property fmtid="{D5CDD505-2E9C-101B-9397-08002B2CF9AE}" pid="7" name="Offisync_UpdateToken">
    <vt:lpwstr>1</vt:lpwstr>
  </property>
  <property fmtid="{D5CDD505-2E9C-101B-9397-08002B2CF9AE}" pid="8" name="ContentTypeId">
    <vt:lpwstr>0x0101007D07FB1E6E6B6445ABA31B408C7F25E2</vt:lpwstr>
  </property>
</Properties>
</file>