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68" r:id="rId5"/>
    <p:sldMasterId id="2147483660" r:id="rId6"/>
    <p:sldMasterId id="2147483648" r:id="rId7"/>
  </p:sldMasterIdLst>
  <p:sldIdLst>
    <p:sldId id="259" r:id="rId8"/>
    <p:sldId id="256" r:id="rId9"/>
    <p:sldId id="290" r:id="rId10"/>
    <p:sldId id="258" r:id="rId11"/>
    <p:sldId id="280" r:id="rId12"/>
    <p:sldId id="291" r:id="rId13"/>
    <p:sldId id="277" r:id="rId14"/>
    <p:sldId id="278" r:id="rId15"/>
    <p:sldId id="257" r:id="rId16"/>
    <p:sldId id="279" r:id="rId17"/>
    <p:sldId id="267" r:id="rId18"/>
    <p:sldId id="281" r:id="rId19"/>
    <p:sldId id="263" r:id="rId20"/>
    <p:sldId id="284" r:id="rId21"/>
    <p:sldId id="282" r:id="rId22"/>
    <p:sldId id="268" r:id="rId23"/>
    <p:sldId id="283" r:id="rId24"/>
    <p:sldId id="285" r:id="rId25"/>
    <p:sldId id="292" r:id="rId26"/>
    <p:sldId id="296" r:id="rId27"/>
    <p:sldId id="299" r:id="rId28"/>
    <p:sldId id="270" r:id="rId29"/>
    <p:sldId id="275" r:id="rId30"/>
    <p:sldId id="271" r:id="rId31"/>
    <p:sldId id="272" r:id="rId32"/>
    <p:sldId id="274" r:id="rId33"/>
    <p:sldId id="297" r:id="rId34"/>
    <p:sldId id="298" r:id="rId35"/>
    <p:sldId id="289" r:id="rId36"/>
    <p:sldId id="300" r:id="rId37"/>
    <p:sldId id="302" r:id="rId38"/>
    <p:sldId id="301" r:id="rId39"/>
    <p:sldId id="294" r:id="rId40"/>
    <p:sldId id="286" r:id="rId41"/>
    <p:sldId id="295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nattan, Mike (CAI - Mission)" initials="VM(-M" lastIdx="1" clrIdx="0">
    <p:extLst>
      <p:ext uri="{19B8F6BF-5375-455C-9EA6-DF929625EA0E}">
        <p15:presenceInfo xmlns:p15="http://schemas.microsoft.com/office/powerpoint/2012/main" userId="S::Mike.Vannattan@coxautoinc.com::915e30fa-1102-45d2-ae3a-b481128099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0E6"/>
    <a:srgbClr val="0E00C2"/>
    <a:srgbClr val="636466"/>
    <a:srgbClr val="001223"/>
    <a:srgbClr val="063266"/>
    <a:srgbClr val="3ADDFF"/>
    <a:srgbClr val="00BCDD"/>
    <a:srgbClr val="3C4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8"/>
    <p:restoredTop sz="81641"/>
  </p:normalViewPr>
  <p:slideViewPr>
    <p:cSldViewPr>
      <p:cViewPr varScale="1">
        <p:scale>
          <a:sx n="119" d="100"/>
          <a:sy n="119" d="100"/>
        </p:scale>
        <p:origin x="10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247650"/>
            <a:ext cx="6400800" cy="1371600"/>
          </a:xfrm>
          <a:prstGeom prst="rect">
            <a:avLst/>
          </a:prstGeom>
        </p:spPr>
        <p:txBody>
          <a:bodyPr/>
          <a:lstStyle>
            <a:lvl1pPr algn="l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23950"/>
            <a:ext cx="6400800" cy="137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302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247650"/>
            <a:ext cx="6400800" cy="1371600"/>
          </a:xfrm>
          <a:prstGeom prst="rect">
            <a:avLst/>
          </a:prstGeom>
        </p:spPr>
        <p:txBody>
          <a:bodyPr/>
          <a:lstStyle>
            <a:lvl1pPr algn="l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23950"/>
            <a:ext cx="6400800" cy="137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970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3714750"/>
            <a:ext cx="10668000" cy="10287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87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143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5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247650"/>
            <a:ext cx="6400800" cy="1371600"/>
          </a:xfrm>
          <a:prstGeom prst="rect">
            <a:avLst/>
          </a:prstGeom>
        </p:spPr>
        <p:txBody>
          <a:bodyPr/>
          <a:lstStyle>
            <a:lvl1pPr algn="l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23950"/>
            <a:ext cx="6400800" cy="137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977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DFFC7F-BEDE-2B4E-BFB0-B4FAE0BDD1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4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 baseline="0">
          <a:solidFill>
            <a:srgbClr val="3C4A5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rgbClr val="3C4A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E7A41-4984-8148-A7F2-1184F2D5B7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9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 baseline="0">
          <a:solidFill>
            <a:srgbClr val="3C4A5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rgbClr val="3C4A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762000" y="2724150"/>
            <a:ext cx="10668000" cy="1028700"/>
          </a:xfrm>
          <a:prstGeom prst="rect">
            <a:avLst/>
          </a:prstGeom>
          <a:noFill/>
          <a:ln w="28575" cmpd="sng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Transition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CCC90-819D-2948-9279-EB62987360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4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EC6F6E-EE1E-BE4B-B591-60B6F08C0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7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0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000" b="1" kern="1200" baseline="0">
          <a:solidFill>
            <a:srgbClr val="3C4A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spcBef>
          <a:spcPts val="1200"/>
        </a:spcBef>
        <a:buClr>
          <a:srgbClr val="00BCDD"/>
        </a:buClr>
        <a:buFont typeface="Arial" panose="020B0604020202020204" pitchFamily="34" charset="0"/>
        <a:buChar char="•"/>
        <a:defRPr sz="2000" kern="1200" baseline="0">
          <a:solidFill>
            <a:srgbClr val="6364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3C4A55"/>
        </a:buClr>
        <a:buFont typeface="Arial" panose="020B0604020202020204" pitchFamily="34" charset="0"/>
        <a:buChar char="−"/>
        <a:defRPr sz="1600" kern="1200">
          <a:solidFill>
            <a:srgbClr val="6364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ts val="600"/>
        </a:spcBef>
        <a:buClr>
          <a:srgbClr val="00BCDD"/>
        </a:buClr>
        <a:buFont typeface="Arial" panose="020B0604020202020204" pitchFamily="34" charset="0"/>
        <a:buChar char="•"/>
        <a:defRPr sz="1400" kern="1200">
          <a:solidFill>
            <a:srgbClr val="6364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defTabSz="914400" rtl="0" eaLnBrk="1" latinLnBrk="0" hangingPunct="1">
        <a:spcBef>
          <a:spcPts val="600"/>
        </a:spcBef>
        <a:buClr>
          <a:srgbClr val="3C4A55"/>
        </a:buClr>
        <a:buFont typeface="Arial" panose="020B0604020202020204" pitchFamily="34" charset="0"/>
        <a:buChar char="−"/>
        <a:defRPr sz="1400" kern="1200">
          <a:solidFill>
            <a:srgbClr val="6364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36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3350"/>
            <a:ext cx="6172200" cy="512980"/>
          </a:xfrm>
        </p:spPr>
        <p:txBody>
          <a:bodyPr/>
          <a:lstStyle/>
          <a:p>
            <a:r>
              <a:rPr lang="en-US" sz="2800" dirty="0">
                <a:latin typeface="Helvetica" pitchFamily="2" charset="0"/>
              </a:rPr>
              <a:t>Continue to Follow Up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23950"/>
            <a:ext cx="1828800" cy="373380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First Oil change in sold follow up process, maybe 1 year, 2 years, and 3 years </a:t>
            </a:r>
            <a:r>
              <a:rPr lang="en-US" dirty="0" err="1">
                <a:latin typeface="Helvetica" pitchFamily="2" charset="0"/>
              </a:rPr>
              <a:t>etc</a:t>
            </a:r>
            <a:r>
              <a:rPr lang="en-US" dirty="0">
                <a:latin typeface="Helvetica" pitchFamily="2" charset="0"/>
              </a:rPr>
              <a:t>…. </a:t>
            </a:r>
          </a:p>
          <a:p>
            <a:endParaRPr lang="en-US" b="0" dirty="0">
              <a:latin typeface="Helvetica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56FD0-5B83-438C-B1FC-78C721B25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00184"/>
            <a:ext cx="2267207" cy="4248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010A78-EB77-4527-8807-501A36B53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95350"/>
            <a:ext cx="2769478" cy="424815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7E92FB-9712-4DA0-8A9D-3237909D8AAB}"/>
              </a:ext>
            </a:extLst>
          </p:cNvPr>
          <p:cNvCxnSpPr/>
          <p:nvPr/>
        </p:nvCxnSpPr>
        <p:spPr>
          <a:xfrm flipH="1" flipV="1">
            <a:off x="4191000" y="1657350"/>
            <a:ext cx="152400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16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68AB-FC38-44CE-B23A-F77302CE2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0"/>
            <a:ext cx="6400800" cy="1123950"/>
          </a:xfrm>
        </p:spPr>
        <p:txBody>
          <a:bodyPr/>
          <a:lstStyle/>
          <a:p>
            <a:r>
              <a:rPr lang="en-US" dirty="0"/>
              <a:t>  Unsold Service Follow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6726C-6CEA-400A-B67B-846CDE84F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123950"/>
            <a:ext cx="8686800" cy="3733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Purchased Elsewhere – Are we trying to reach these customers for future growth and retention?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EE96E-F52B-484C-B9FB-1EF4D6983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38350"/>
            <a:ext cx="67818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6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68AB-FC38-44CE-B23A-F77302CE2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0"/>
            <a:ext cx="6400800" cy="1123950"/>
          </a:xfrm>
        </p:spPr>
        <p:txBody>
          <a:bodyPr/>
          <a:lstStyle/>
          <a:p>
            <a:r>
              <a:rPr lang="en-US" dirty="0"/>
              <a:t>Follow up with ALL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6726C-6CEA-400A-B67B-846CDE84F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200150"/>
            <a:ext cx="4953000" cy="22098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Create your own follow up process to capture new service customers, regardless where they purchased</a:t>
            </a:r>
          </a:p>
          <a:p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196C76-B1AA-4C90-8576-2544968FC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58092"/>
            <a:ext cx="3627120" cy="41417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FBE97C-93A1-4ADD-B3F8-CB7CE8FD8B83}"/>
              </a:ext>
            </a:extLst>
          </p:cNvPr>
          <p:cNvSpPr/>
          <p:nvPr/>
        </p:nvSpPr>
        <p:spPr>
          <a:xfrm>
            <a:off x="8458200" y="895350"/>
            <a:ext cx="457200" cy="4204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68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D5F116-BC70-D64F-B58F-BA4DCF13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0" y="2876550"/>
            <a:ext cx="10668000" cy="1028700"/>
          </a:xfrm>
        </p:spPr>
        <p:txBody>
          <a:bodyPr/>
          <a:lstStyle/>
          <a:p>
            <a:r>
              <a:rPr lang="en-US" b="0" dirty="0">
                <a:latin typeface="Helvetica" pitchFamily="2" charset="0"/>
              </a:rPr>
              <a:t>Service to Sales</a:t>
            </a:r>
          </a:p>
        </p:txBody>
      </p:sp>
    </p:spTree>
    <p:extLst>
      <p:ext uri="{BB962C8B-B14F-4D97-AF65-F5344CB8AC3E}">
        <p14:creationId xmlns:p14="http://schemas.microsoft.com/office/powerpoint/2010/main" val="177290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DFC17-84B2-47C0-ABA7-1EC788828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57150"/>
            <a:ext cx="6400800" cy="1066800"/>
          </a:xfrm>
        </p:spPr>
        <p:txBody>
          <a:bodyPr/>
          <a:lstStyle/>
          <a:p>
            <a:r>
              <a:rPr lang="en-US" dirty="0"/>
              <a:t>Closed RO’s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8CC34-5571-45F9-91DE-83278335A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123950"/>
            <a:ext cx="3048000" cy="3810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are you currently doing?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00A2D-C167-436D-8994-573D9044F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04875"/>
            <a:ext cx="4112342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3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DFC17-84B2-47C0-ABA7-1EC788828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57150"/>
            <a:ext cx="6400800" cy="1066800"/>
          </a:xfrm>
        </p:spPr>
        <p:txBody>
          <a:bodyPr/>
          <a:lstStyle/>
          <a:p>
            <a:r>
              <a:rPr lang="en-US" dirty="0"/>
              <a:t>Declined Big Ticket RO’s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CF146-3845-4D25-B321-8751E817E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5950"/>
            <a:ext cx="3055620" cy="2598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CBF9FD-3DB5-4748-9CC6-476929577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59512"/>
            <a:ext cx="3197650" cy="370883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6708FC-B09E-4CAC-8F9B-BAED00F4F46F}"/>
              </a:ext>
            </a:extLst>
          </p:cNvPr>
          <p:cNvCxnSpPr/>
          <p:nvPr/>
        </p:nvCxnSpPr>
        <p:spPr>
          <a:xfrm flipV="1">
            <a:off x="4343400" y="1543050"/>
            <a:ext cx="1219200" cy="800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706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539B2-8A52-48E5-9891-370878389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0"/>
            <a:ext cx="6400800" cy="1123950"/>
          </a:xfrm>
        </p:spPr>
        <p:txBody>
          <a:bodyPr/>
          <a:lstStyle/>
          <a:p>
            <a:r>
              <a:rPr lang="en-US" dirty="0"/>
              <a:t>Declined op codes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A85FE-DDFC-4BF5-835B-A8E652E33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19150"/>
            <a:ext cx="820978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1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DFC17-84B2-47C0-ABA7-1EC788828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57150"/>
            <a:ext cx="6400800" cy="1066800"/>
          </a:xfrm>
        </p:spPr>
        <p:txBody>
          <a:bodyPr/>
          <a:lstStyle/>
          <a:p>
            <a:r>
              <a:rPr lang="en-US" dirty="0"/>
              <a:t>Declined op codes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8CC34-5571-45F9-91DE-83278335A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123950"/>
            <a:ext cx="8458200" cy="13716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81C6EB-D6D9-4ED9-9E19-A050E5EF4C31}"/>
              </a:ext>
            </a:extLst>
          </p:cNvPr>
          <p:cNvCxnSpPr/>
          <p:nvPr/>
        </p:nvCxnSpPr>
        <p:spPr>
          <a:xfrm flipH="1" flipV="1">
            <a:off x="5486400" y="3714750"/>
            <a:ext cx="21336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762D54E-21A5-4B07-934C-CB1677AA7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1658994"/>
            <a:ext cx="9144000" cy="19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37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539B2-8A52-48E5-9891-370878389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0"/>
            <a:ext cx="6400800" cy="1123950"/>
          </a:xfrm>
        </p:spPr>
        <p:txBody>
          <a:bodyPr/>
          <a:lstStyle/>
          <a:p>
            <a:r>
              <a:rPr lang="en-US" dirty="0"/>
              <a:t>F&amp;I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8BECE-CDF0-4EFD-B3F1-64AEC7647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123950"/>
            <a:ext cx="8610600" cy="38100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1"/>
                </a:solidFill>
              </a:rPr>
              <a:t>Utilize Mileage - did you buy a warranty?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1"/>
                </a:solidFill>
              </a:rPr>
              <a:t>Utilize op codes - did you buy tire &amp; wheel, paint protection, </a:t>
            </a:r>
            <a:r>
              <a:rPr lang="en-US" sz="3200" b="0" dirty="0" err="1">
                <a:solidFill>
                  <a:schemeClr val="tx1"/>
                </a:solidFill>
              </a:rPr>
              <a:t>etc</a:t>
            </a:r>
            <a:r>
              <a:rPr lang="en-US" sz="3200" b="0" dirty="0">
                <a:solidFill>
                  <a:schemeClr val="tx1"/>
                </a:solidFill>
              </a:rPr>
              <a:t>… </a:t>
            </a:r>
          </a:p>
          <a:p>
            <a:endParaRPr lang="en-US" sz="3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D5F116-BC70-D64F-B58F-BA4DCF13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0" y="2876550"/>
            <a:ext cx="10668000" cy="1028700"/>
          </a:xfrm>
        </p:spPr>
        <p:txBody>
          <a:bodyPr/>
          <a:lstStyle/>
          <a:p>
            <a:r>
              <a:rPr lang="en-US" b="0" dirty="0">
                <a:latin typeface="Helvetica" pitchFamily="2" charset="0"/>
              </a:rPr>
              <a:t>Texting Utilization </a:t>
            </a:r>
          </a:p>
        </p:txBody>
      </p:sp>
    </p:spTree>
    <p:extLst>
      <p:ext uri="{BB962C8B-B14F-4D97-AF65-F5344CB8AC3E}">
        <p14:creationId xmlns:p14="http://schemas.microsoft.com/office/powerpoint/2010/main" val="396898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285750"/>
            <a:ext cx="4648200" cy="35394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elvetica" pitchFamily="2" charset="0"/>
                <a:cs typeface="Arial"/>
              </a:rPr>
              <a:t>Regeneration in your Service Department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Helvetica" pitchFamily="2" charset="0"/>
                <a:cs typeface="Arial"/>
              </a:rPr>
              <a:t>Mike Vannattan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" pitchFamily="2" charset="0"/>
                <a:cs typeface="Arial"/>
              </a:rPr>
              <a:t>Performance Manager</a:t>
            </a:r>
          </a:p>
        </p:txBody>
      </p:sp>
    </p:spTree>
    <p:extLst>
      <p:ext uri="{BB962C8B-B14F-4D97-AF65-F5344CB8AC3E}">
        <p14:creationId xmlns:p14="http://schemas.microsoft.com/office/powerpoint/2010/main" val="920760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E5EC-D28C-4F98-8E96-EBD2EBF56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0"/>
            <a:ext cx="6400800" cy="1123950"/>
          </a:xfrm>
        </p:spPr>
        <p:txBody>
          <a:bodyPr/>
          <a:lstStyle/>
          <a:p>
            <a:r>
              <a:rPr lang="en-US" dirty="0"/>
              <a:t>  Easy to use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97AAB6-9513-496E-A2E7-A3798DDD6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04950"/>
            <a:ext cx="6315554" cy="337032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15D88B-06AE-4C2F-A5A9-0F80CEE2822F}"/>
              </a:ext>
            </a:extLst>
          </p:cNvPr>
          <p:cNvCxnSpPr/>
          <p:nvPr/>
        </p:nvCxnSpPr>
        <p:spPr>
          <a:xfrm flipV="1">
            <a:off x="685800" y="2870118"/>
            <a:ext cx="14478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D5D0CB-70D7-41F1-9857-07F99F2F865D}"/>
              </a:ext>
            </a:extLst>
          </p:cNvPr>
          <p:cNvCxnSpPr/>
          <p:nvPr/>
        </p:nvCxnSpPr>
        <p:spPr>
          <a:xfrm>
            <a:off x="1734638" y="3701886"/>
            <a:ext cx="1066800" cy="838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884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2F25-2F45-46A0-B432-96728560B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0"/>
            <a:ext cx="6400800" cy="1123950"/>
          </a:xfrm>
        </p:spPr>
        <p:txBody>
          <a:bodyPr/>
          <a:lstStyle/>
          <a:p>
            <a:r>
              <a:rPr lang="en-US" dirty="0"/>
              <a:t>Quick Communication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834CA-C14E-492F-A48B-ABE683726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23" y="971550"/>
            <a:ext cx="602504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24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E5EC-D28C-4F98-8E96-EBD2EBF56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0"/>
            <a:ext cx="6400800" cy="1123950"/>
          </a:xfrm>
        </p:spPr>
        <p:txBody>
          <a:bodyPr/>
          <a:lstStyle/>
          <a:p>
            <a:r>
              <a:rPr lang="en-US" dirty="0"/>
              <a:t>Texting Utilization in Service ideas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F61E0-80D4-49A9-8313-C6313D24C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95350"/>
            <a:ext cx="2647479" cy="4248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151AD-7996-4FE8-AEE2-711D77841578}"/>
              </a:ext>
            </a:extLst>
          </p:cNvPr>
          <p:cNvSpPr txBox="1"/>
          <p:nvPr/>
        </p:nvSpPr>
        <p:spPr>
          <a:xfrm>
            <a:off x="5943599" y="1428750"/>
            <a:ext cx="251460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Appt. Reminder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Your car is 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Multi Point Inspection Video</a:t>
            </a:r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6888C8-8615-477D-9FAA-288A96390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33866"/>
            <a:ext cx="2068830" cy="24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0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D5F116-BC70-D64F-B58F-BA4DCF13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0" y="2876550"/>
            <a:ext cx="10668000" cy="10287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Helvetica" pitchFamily="2" charset="0"/>
              </a:rPr>
              <a:t>Service Appointment’s</a:t>
            </a:r>
            <a:br>
              <a:rPr lang="en-US" b="0" dirty="0">
                <a:latin typeface="Helvetica" pitchFamily="2" charset="0"/>
              </a:rPr>
            </a:br>
            <a:r>
              <a:rPr lang="en-US" sz="2400" b="0" dirty="0">
                <a:latin typeface="Helvetica" pitchFamily="2" charset="0"/>
              </a:rPr>
              <a:t>Integration with </a:t>
            </a:r>
            <a:br>
              <a:rPr lang="en-US" sz="2400" b="0" dirty="0">
                <a:latin typeface="Helvetica" pitchFamily="2" charset="0"/>
              </a:rPr>
            </a:br>
            <a:r>
              <a:rPr lang="en-US" sz="2400" b="0" dirty="0">
                <a:latin typeface="Helvetica" pitchFamily="2" charset="0"/>
              </a:rPr>
              <a:t>DealerTrack, Reynolds, CDK,</a:t>
            </a:r>
            <a:br>
              <a:rPr lang="en-US" sz="2400" b="0" dirty="0">
                <a:latin typeface="Helvetica" pitchFamily="2" charset="0"/>
              </a:rPr>
            </a:br>
            <a:r>
              <a:rPr lang="en-US" sz="2400" b="0" dirty="0">
                <a:latin typeface="Helvetica" pitchFamily="2" charset="0"/>
              </a:rPr>
              <a:t>     Dominion, Autosoft, Adam, PBS, </a:t>
            </a:r>
            <a:r>
              <a:rPr lang="en-US" sz="2400" b="0" dirty="0" err="1">
                <a:latin typeface="Helvetica" pitchFamily="2" charset="0"/>
              </a:rPr>
              <a:t>Procede</a:t>
            </a:r>
            <a:r>
              <a:rPr lang="en-US" sz="2400" b="0" dirty="0">
                <a:latin typeface="Helvetica" pitchFamily="2" charset="0"/>
              </a:rPr>
              <a:t>, &amp; </a:t>
            </a:r>
            <a:r>
              <a:rPr lang="en-US" sz="2400" b="0" dirty="0" err="1">
                <a:latin typeface="Helvetica" pitchFamily="2" charset="0"/>
              </a:rPr>
              <a:t>Serti</a:t>
            </a:r>
            <a:br>
              <a:rPr lang="en-US" b="0" dirty="0">
                <a:latin typeface="Helvetica" pitchFamily="2" charset="0"/>
              </a:rPr>
            </a:br>
            <a:endParaRPr lang="en-US" b="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76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522C5-1996-4731-9AD5-75C936A3F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553200" cy="1123950"/>
          </a:xfrm>
        </p:spPr>
        <p:txBody>
          <a:bodyPr/>
          <a:lstStyle/>
          <a:p>
            <a:r>
              <a:rPr lang="en-US" sz="2800" dirty="0"/>
              <a:t>Be Proactive with Service Appointment’s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38D4A-5410-4221-A4CC-E5F921ECC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53440"/>
            <a:ext cx="3810000" cy="4080510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00C59957-DD7E-4457-8790-70A2D3A60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123950"/>
            <a:ext cx="3810000" cy="30480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67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522C5-1996-4731-9AD5-75C936A3F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0"/>
            <a:ext cx="6400800" cy="1123950"/>
          </a:xfrm>
        </p:spPr>
        <p:txBody>
          <a:bodyPr/>
          <a:lstStyle/>
          <a:p>
            <a:r>
              <a:rPr lang="en-US" dirty="0"/>
              <a:t>Service Appointment Dashboard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1FACC-B67D-4A13-A039-C9A1DDF2F5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10477-9D5A-417E-94ED-CDBBB5010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95350"/>
            <a:ext cx="8915400" cy="42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67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33350"/>
            <a:ext cx="6248400" cy="512980"/>
          </a:xfrm>
        </p:spPr>
        <p:txBody>
          <a:bodyPr/>
          <a:lstStyle/>
          <a:p>
            <a:r>
              <a:rPr lang="en-US" sz="2400" dirty="0">
                <a:latin typeface="Helvetica" pitchFamily="2" charset="0"/>
              </a:rPr>
              <a:t>Enhance Your Customer Experience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512980"/>
          </a:xfrm>
        </p:spPr>
        <p:txBody>
          <a:bodyPr/>
          <a:lstStyle/>
          <a:p>
            <a:r>
              <a:rPr lang="en-US" sz="1800" b="0" dirty="0">
                <a:latin typeface="Helvetica" pitchFamily="2" charset="0"/>
              </a:rPr>
              <a:t>Sales people are aware of their customers coming in for service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1C760-B162-4E8B-90D5-A8946011C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1" y="1653975"/>
            <a:ext cx="8114858" cy="30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1D7C6F-EAA2-48E4-8E77-69CA3D136D7B}"/>
              </a:ext>
            </a:extLst>
          </p:cNvPr>
          <p:cNvSpPr/>
          <p:nvPr/>
        </p:nvSpPr>
        <p:spPr>
          <a:xfrm>
            <a:off x="76200" y="4781550"/>
            <a:ext cx="914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19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D5F116-BC70-D64F-B58F-BA4DCF13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0" y="2876550"/>
            <a:ext cx="10668000" cy="1028700"/>
          </a:xfrm>
        </p:spPr>
        <p:txBody>
          <a:bodyPr/>
          <a:lstStyle/>
          <a:p>
            <a:r>
              <a:rPr lang="en-US" b="0" dirty="0">
                <a:latin typeface="Helvetica" pitchFamily="2" charset="0"/>
              </a:rPr>
              <a:t>Service Campaigns</a:t>
            </a:r>
          </a:p>
        </p:txBody>
      </p:sp>
    </p:spTree>
    <p:extLst>
      <p:ext uri="{BB962C8B-B14F-4D97-AF65-F5344CB8AC3E}">
        <p14:creationId xmlns:p14="http://schemas.microsoft.com/office/powerpoint/2010/main" val="2850772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36C01-9F75-4352-ADDA-4997D625A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34" y="11657"/>
            <a:ext cx="6400800" cy="1371600"/>
          </a:xfrm>
        </p:spPr>
        <p:txBody>
          <a:bodyPr/>
          <a:lstStyle/>
          <a:p>
            <a:r>
              <a:rPr lang="en-US" dirty="0"/>
              <a:t>Campaign to your customer’s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3300E-2F75-4EF5-9751-D1625938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8" y="1123950"/>
            <a:ext cx="5320592" cy="2006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0D8A3C-8172-47C7-BCA2-673E3FD46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34" y="2668050"/>
            <a:ext cx="4531039" cy="218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87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0D860-940E-4354-93F8-14F9BB6DC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8481"/>
            <a:ext cx="6400800" cy="1371600"/>
          </a:xfrm>
        </p:spPr>
        <p:txBody>
          <a:bodyPr/>
          <a:lstStyle/>
          <a:p>
            <a:r>
              <a:rPr lang="en-US" dirty="0"/>
              <a:t>Custom Campaigns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3BA6D-23DC-4C90-9449-B0EDEEF7B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9" y="1123950"/>
            <a:ext cx="3676243" cy="3524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01CC1E-A04E-4868-A07B-EB6FAF301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12" y="1123950"/>
            <a:ext cx="3843509" cy="355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6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E197-F64B-4B2F-B0CC-10A5B1295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33350"/>
            <a:ext cx="6400800" cy="990600"/>
          </a:xfrm>
        </p:spPr>
        <p:txBody>
          <a:bodyPr/>
          <a:lstStyle/>
          <a:p>
            <a:r>
              <a:rPr lang="en-US" dirty="0"/>
              <a:t>Agenda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C7154-C58A-4CF9-B1F7-BADC72C7B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971550"/>
            <a:ext cx="8763000" cy="4191000"/>
          </a:xfrm>
        </p:spPr>
        <p:txBody>
          <a:bodyPr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Sales to Service</a:t>
            </a:r>
          </a:p>
          <a:p>
            <a:pPr algn="ctr"/>
            <a:endParaRPr lang="en-US" sz="2400">
              <a:solidFill>
                <a:schemeClr val="tx1"/>
              </a:solidFill>
            </a:endParaRPr>
          </a:p>
          <a:p>
            <a:pPr algn="ctr"/>
            <a:r>
              <a:rPr lang="en-US" sz="2400">
                <a:solidFill>
                  <a:schemeClr val="tx1"/>
                </a:solidFill>
              </a:rPr>
              <a:t>Service to Sales</a:t>
            </a:r>
          </a:p>
          <a:p>
            <a:pPr algn="ctr"/>
            <a:endParaRPr lang="en-US" sz="2400">
              <a:solidFill>
                <a:schemeClr val="tx1"/>
              </a:solidFill>
            </a:endParaRPr>
          </a:p>
          <a:p>
            <a:pPr algn="ctr"/>
            <a:r>
              <a:rPr lang="en-US" sz="2400">
                <a:solidFill>
                  <a:schemeClr val="tx1"/>
                </a:solidFill>
              </a:rPr>
              <a:t>Texting Utilization</a:t>
            </a:r>
          </a:p>
          <a:p>
            <a:pPr algn="ctr"/>
            <a:endParaRPr lang="en-US" sz="2400">
              <a:solidFill>
                <a:schemeClr val="tx1"/>
              </a:solidFill>
            </a:endParaRPr>
          </a:p>
          <a:p>
            <a:pPr algn="ctr"/>
            <a:r>
              <a:rPr lang="en-US" sz="2400">
                <a:solidFill>
                  <a:schemeClr val="tx1"/>
                </a:solidFill>
              </a:rPr>
              <a:t>Service Appointment’s</a:t>
            </a:r>
          </a:p>
          <a:p>
            <a:pPr algn="ctr"/>
            <a:endParaRPr lang="en-US" sz="2400">
              <a:solidFill>
                <a:schemeClr val="tx1"/>
              </a:solidFill>
            </a:endParaRPr>
          </a:p>
          <a:p>
            <a:pPr algn="ctr"/>
            <a:r>
              <a:rPr lang="en-US" sz="2400">
                <a:solidFill>
                  <a:schemeClr val="tx1"/>
                </a:solidFill>
              </a:rPr>
              <a:t>Service Campaigns </a:t>
            </a:r>
          </a:p>
          <a:p>
            <a:pPr algn="ctr"/>
            <a:endParaRPr lang="en-US" sz="2400">
              <a:solidFill>
                <a:schemeClr val="tx1"/>
              </a:solidFill>
            </a:endParaRPr>
          </a:p>
          <a:p>
            <a:pPr algn="ctr"/>
            <a:r>
              <a:rPr lang="en-US" sz="2400">
                <a:solidFill>
                  <a:schemeClr val="tx1"/>
                </a:solidFill>
              </a:rPr>
              <a:t>Q&amp;A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4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A2762-DBB2-43AB-95C2-DCD5C9555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1372"/>
            <a:ext cx="6400800" cy="1112577"/>
          </a:xfrm>
        </p:spPr>
        <p:txBody>
          <a:bodyPr/>
          <a:lstStyle/>
          <a:p>
            <a:r>
              <a:rPr lang="en-US" dirty="0"/>
              <a:t>Campaign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0499A-ABC1-4DFE-ACDC-7232F60F0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24353"/>
            <a:ext cx="2514600" cy="4191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FEDD20-36C5-4EA9-84BD-44044191657C}"/>
              </a:ext>
            </a:extLst>
          </p:cNvPr>
          <p:cNvSpPr/>
          <p:nvPr/>
        </p:nvSpPr>
        <p:spPr>
          <a:xfrm>
            <a:off x="4114800" y="2219222"/>
            <a:ext cx="1371600" cy="121919"/>
          </a:xfrm>
          <a:prstGeom prst="rect">
            <a:avLst/>
          </a:prstGeom>
          <a:solidFill>
            <a:srgbClr val="1000E6"/>
          </a:solidFill>
          <a:ln>
            <a:solidFill>
              <a:srgbClr val="1000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05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A2762-DBB2-43AB-95C2-DCD5C9555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1372"/>
            <a:ext cx="6400800" cy="1112577"/>
          </a:xfrm>
        </p:spPr>
        <p:txBody>
          <a:bodyPr/>
          <a:lstStyle/>
          <a:p>
            <a:r>
              <a:rPr lang="en-US" dirty="0"/>
              <a:t>Campaign 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697056-A540-4068-8D51-8424F3C3DB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3CD7BE-0E81-4540-995F-B59802624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95350"/>
            <a:ext cx="2700669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8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01815-C7BE-4097-BCE3-AD685CAB0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0"/>
            <a:ext cx="6400800" cy="1123950"/>
          </a:xfrm>
        </p:spPr>
        <p:txBody>
          <a:bodyPr/>
          <a:lstStyle/>
          <a:p>
            <a:r>
              <a:rPr lang="en-US" dirty="0"/>
              <a:t>Campaign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83B24-C979-4042-A543-1F0670D65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09750"/>
            <a:ext cx="73152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75F4E1-6619-439B-98DC-E125E8EE69B9}"/>
              </a:ext>
            </a:extLst>
          </p:cNvPr>
          <p:cNvSpPr/>
          <p:nvPr/>
        </p:nvSpPr>
        <p:spPr>
          <a:xfrm>
            <a:off x="1600200" y="1809750"/>
            <a:ext cx="5943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61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BC4C-7E54-4419-A1C7-981FF101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0"/>
            <a:ext cx="6400800" cy="1123950"/>
          </a:xfrm>
        </p:spPr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349C4-3666-4A54-912A-5208A48D6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126509"/>
            <a:ext cx="8839200" cy="4038600"/>
          </a:xfrm>
        </p:spPr>
        <p:txBody>
          <a:bodyPr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Sales to Service/Service to Sales game plan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Additional profit from closed RO’s</a:t>
            </a:r>
          </a:p>
          <a:p>
            <a:pPr algn="ctr"/>
            <a:endParaRPr lang="en-US" b="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Utilize Texting to communicate</a:t>
            </a:r>
          </a:p>
          <a:p>
            <a:pPr algn="ctr"/>
            <a:endParaRPr lang="en-US" b="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Be more effective on your service drive with the appointment dashboard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Campaign to regenerate and retain opportunities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Utilize your Vinsolutions CRM to improve CSI and add money to your bottom line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algn="ctr"/>
            <a:endParaRPr lang="en-US" b="0" dirty="0">
              <a:solidFill>
                <a:schemeClr val="tx1"/>
              </a:solidFill>
            </a:endParaRPr>
          </a:p>
          <a:p>
            <a:pPr algn="ctr"/>
            <a:endParaRPr lang="en-US" b="0" dirty="0">
              <a:solidFill>
                <a:schemeClr val="tx1"/>
              </a:solidFill>
            </a:endParaRPr>
          </a:p>
          <a:p>
            <a:pPr algn="ctr"/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D5F116-BC70-D64F-B58F-BA4DCF13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0" y="2876550"/>
            <a:ext cx="10668000" cy="1028700"/>
          </a:xfrm>
        </p:spPr>
        <p:txBody>
          <a:bodyPr/>
          <a:lstStyle/>
          <a:p>
            <a:r>
              <a:rPr lang="en-US" b="0" dirty="0">
                <a:latin typeface="Helvetica" pitchFamily="2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507503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285750"/>
            <a:ext cx="4648200" cy="35394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elvetica" pitchFamily="2" charset="0"/>
                <a:cs typeface="Arial"/>
              </a:rPr>
              <a:t>Regeneration in your Service Department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Helvetica" pitchFamily="2" charset="0"/>
                <a:cs typeface="Arial"/>
              </a:rPr>
              <a:t>Mike Vannattan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" pitchFamily="2" charset="0"/>
                <a:cs typeface="Arial"/>
              </a:rPr>
              <a:t>Performance Manager</a:t>
            </a:r>
          </a:p>
        </p:txBody>
      </p:sp>
    </p:spTree>
    <p:extLst>
      <p:ext uri="{BB962C8B-B14F-4D97-AF65-F5344CB8AC3E}">
        <p14:creationId xmlns:p14="http://schemas.microsoft.com/office/powerpoint/2010/main" val="375564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D5F116-BC70-D64F-B58F-BA4DCF13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0" y="2876550"/>
            <a:ext cx="10668000" cy="1028700"/>
          </a:xfrm>
        </p:spPr>
        <p:txBody>
          <a:bodyPr/>
          <a:lstStyle/>
          <a:p>
            <a:r>
              <a:rPr lang="en-US" b="0" dirty="0">
                <a:latin typeface="Helvetica" pitchFamily="2" charset="0"/>
              </a:rPr>
              <a:t>Sales to Service</a:t>
            </a:r>
          </a:p>
        </p:txBody>
      </p:sp>
    </p:spTree>
    <p:extLst>
      <p:ext uri="{BB962C8B-B14F-4D97-AF65-F5344CB8AC3E}">
        <p14:creationId xmlns:p14="http://schemas.microsoft.com/office/powerpoint/2010/main" val="247878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B64F54-F231-4F36-B3B2-AC8BD5150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054" y="1137786"/>
            <a:ext cx="4554472" cy="36691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EA758-E70D-451F-A333-1FFCBA5BA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57150"/>
            <a:ext cx="6400800" cy="1066800"/>
          </a:xfrm>
        </p:spPr>
        <p:txBody>
          <a:bodyPr/>
          <a:lstStyle/>
          <a:p>
            <a:r>
              <a:rPr lang="en-US" sz="2800" b="1"/>
              <a:t> Missed Opportunities</a:t>
            </a:r>
            <a:endParaRPr lang="en-US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2B8F3-F4B2-47A8-8287-4E06D5705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123950"/>
            <a:ext cx="6400800" cy="13716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How many of YOUR customers buy, but never service with you?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94B02-3BD7-3B44-9248-2E0844A1F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783431"/>
            <a:ext cx="2178654" cy="336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9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EA758-E70D-451F-A333-1FFCBA5BA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57150"/>
            <a:ext cx="6400800" cy="1066800"/>
          </a:xfrm>
        </p:spPr>
        <p:txBody>
          <a:bodyPr/>
          <a:lstStyle/>
          <a:p>
            <a:r>
              <a:rPr lang="en-US" sz="2800" b="1" dirty="0"/>
              <a:t>  Missed Opportunities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7403D-AB68-410D-84C9-006A5EDF9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71550"/>
            <a:ext cx="6400800" cy="405765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D66B4E-257B-409E-8984-21416FE185B3}"/>
              </a:ext>
            </a:extLst>
          </p:cNvPr>
          <p:cNvCxnSpPr>
            <a:cxnSpLocks/>
          </p:cNvCxnSpPr>
          <p:nvPr/>
        </p:nvCxnSpPr>
        <p:spPr>
          <a:xfrm flipV="1">
            <a:off x="1219200" y="2952750"/>
            <a:ext cx="1219200" cy="404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44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33350"/>
            <a:ext cx="6248400" cy="512980"/>
          </a:xfrm>
        </p:spPr>
        <p:txBody>
          <a:bodyPr/>
          <a:lstStyle/>
          <a:p>
            <a:r>
              <a:rPr lang="en-US" sz="2400" dirty="0">
                <a:latin typeface="Helvetica" pitchFamily="2" charset="0"/>
              </a:rPr>
              <a:t>Service Intro in the Road to Sale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71550"/>
            <a:ext cx="6934200" cy="36766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latin typeface="Helvetica" pitchFamily="2" charset="0"/>
            </a:endParaRPr>
          </a:p>
          <a:p>
            <a:endParaRPr lang="en-US" b="0" dirty="0"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CE996E-C061-4606-8BE2-8407F9890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94961"/>
            <a:ext cx="3657599" cy="41634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FF2F28-A4AA-46C5-AFB6-962A36748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4" y="699837"/>
            <a:ext cx="2956791" cy="41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5867400" cy="512980"/>
          </a:xfrm>
        </p:spPr>
        <p:txBody>
          <a:bodyPr/>
          <a:lstStyle/>
          <a:p>
            <a:r>
              <a:rPr lang="en-US" sz="2800" dirty="0">
                <a:latin typeface="Helvetica" pitchFamily="2" charset="0"/>
              </a:rPr>
              <a:t>Service Manager Follow Up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23950"/>
            <a:ext cx="6934200" cy="3676650"/>
          </a:xfrm>
        </p:spPr>
        <p:txBody>
          <a:bodyPr/>
          <a:lstStyle/>
          <a:p>
            <a:endParaRPr lang="en-US" b="0" dirty="0">
              <a:latin typeface="Helvetica" pitchFamily="2" charset="0"/>
            </a:endParaRPr>
          </a:p>
          <a:p>
            <a:endParaRPr lang="en-US" b="0" dirty="0"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C1372-53F2-4145-B6DA-2606EA11E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3951"/>
            <a:ext cx="731519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3350"/>
            <a:ext cx="6172200" cy="512980"/>
          </a:xfrm>
        </p:spPr>
        <p:txBody>
          <a:bodyPr/>
          <a:lstStyle/>
          <a:p>
            <a:r>
              <a:rPr lang="en-US" sz="2800" dirty="0">
                <a:latin typeface="Helvetica" pitchFamily="2" charset="0"/>
              </a:rPr>
              <a:t>Make Sure Your Customers Know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23950"/>
            <a:ext cx="6934200" cy="367665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   We Service All Makes and Models </a:t>
            </a:r>
          </a:p>
          <a:p>
            <a:r>
              <a:rPr lang="en-US" b="0" dirty="0">
                <a:latin typeface="Helvetica" pitchFamily="2" charset="0"/>
              </a:rPr>
              <a:t>	</a:t>
            </a:r>
            <a:r>
              <a:rPr lang="en-US" sz="1400" b="0" dirty="0">
                <a:latin typeface="Helvetica" pitchFamily="2" charset="0"/>
              </a:rPr>
              <a:t>(BOTH NEW,USED &amp; CERTIFIED VEHICLES)</a:t>
            </a:r>
          </a:p>
          <a:p>
            <a:endParaRPr lang="en-US" b="0" dirty="0">
              <a:latin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8B5AAA-CA79-448B-8A7D-7A345FB82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16027"/>
            <a:ext cx="4632960" cy="13114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3B4216-1DE0-4E08-8982-CA95AE9A2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3426893"/>
            <a:ext cx="378714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237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986639-37B5-8241-AE47-845C17324405}" vid="{C618D550-199A-E94E-816B-11656A7720D8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986639-37B5-8241-AE47-845C17324405}" vid="{940B1575-91DF-A041-953C-4C9D3256CE52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986639-37B5-8241-AE47-845C17324405}" vid="{B72CF991-B320-BF44-A4C6-40CE0F136D2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986639-37B5-8241-AE47-845C17324405}" vid="{B5935381-77E1-F542-B3B0-A56913CD465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07FB1E6E6B6445ABA31B408C7F25E2" ma:contentTypeVersion="17" ma:contentTypeDescription="Create a new document." ma:contentTypeScope="" ma:versionID="e56064356451b79b5d584170eb44cbc2">
  <xsd:schema xmlns:xsd="http://www.w3.org/2001/XMLSchema" xmlns:xs="http://www.w3.org/2001/XMLSchema" xmlns:p="http://schemas.microsoft.com/office/2006/metadata/properties" xmlns:ns2="4dae81db-7e13-4584-89aa-9ad0fb3c8365" xmlns:ns3="f7be8e0d-f80f-44dc-91d3-c04656140ef4" targetNamespace="http://schemas.microsoft.com/office/2006/metadata/properties" ma:root="true" ma:fieldsID="22e60ec96276f74acd46201f083d16d4" ns2:_="" ns3:_="">
    <xsd:import namespace="4dae81db-7e13-4584-89aa-9ad0fb3c8365"/>
    <xsd:import namespace="f7be8e0d-f80f-44dc-91d3-c04656140e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AddedtoSesimic_x003f_" minOccurs="0"/>
                <xsd:element ref="ns2:Date" minOccurs="0"/>
                <xsd:element ref="ns2:MediaServiceAutoKeyPoints" minOccurs="0"/>
                <xsd:element ref="ns2:MediaServiceKeyPoints" minOccurs="0"/>
                <xsd:element ref="ns2:MeganBar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e81db-7e13-4584-89aa-9ad0fb3c83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AddedtoSesimic_x003f_" ma:index="18" nillable="true" ma:displayName="Added to Sesimic?" ma:default="0" ma:description="To be filled out the asset has been added to Seismic" ma:format="Dropdown" ma:internalName="AddedtoSesimic_x003f_">
      <xsd:simpleType>
        <xsd:restriction base="dms:Boolean"/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ganBarto" ma:index="22" nillable="true" ma:displayName="Name/ Title" ma:format="Dropdown" ma:list="UserInfo" ma:SharePointGroup="0" ma:internalName="MeganBar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e8e0d-f80f-44dc-91d3-c04656140ef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dae81db-7e13-4584-89aa-9ad0fb3c8365" xsi:nil="true"/>
    <AddedtoSesimic_x003f_ xmlns="4dae81db-7e13-4584-89aa-9ad0fb3c8365">false</AddedtoSesimic_x003f_>
    <MeganBarto xmlns="4dae81db-7e13-4584-89aa-9ad0fb3c8365">
      <UserInfo>
        <DisplayName/>
        <AccountId xsi:nil="true"/>
        <AccountType/>
      </UserInfo>
    </MeganBarto>
  </documentManagement>
</p:properties>
</file>

<file path=customXml/itemProps1.xml><?xml version="1.0" encoding="utf-8"?>
<ds:datastoreItem xmlns:ds="http://schemas.openxmlformats.org/officeDocument/2006/customXml" ds:itemID="{1AF9BF5F-E564-446F-87BD-A13157DA04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81BA81-EF51-4E3E-BD92-00F2CC4E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ae81db-7e13-4584-89aa-9ad0fb3c8365"/>
    <ds:schemaRef ds:uri="f7be8e0d-f80f-44dc-91d3-c04656140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B3309D-094C-49B4-B34A-5DF4A808FB05}">
  <ds:schemaRefs>
    <ds:schemaRef ds:uri="http://schemas.microsoft.com/office/2006/metadata/properties"/>
    <ds:schemaRef ds:uri="http://schemas.microsoft.com/office/infopath/2007/PartnerControls"/>
    <ds:schemaRef ds:uri="4dae81db-7e13-4584-89aa-9ad0fb3c83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21563</TotalTime>
  <Words>313</Words>
  <Application>Microsoft Macintosh PowerPoint</Application>
  <PresentationFormat>On-screen Show (16:9)</PresentationFormat>
  <Paragraphs>98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Helvetica</vt:lpstr>
      <vt:lpstr>1_Custom Design</vt:lpstr>
      <vt:lpstr>2_Custom Design</vt:lpstr>
      <vt:lpstr>Custom Design</vt:lpstr>
      <vt:lpstr>Office Theme</vt:lpstr>
      <vt:lpstr>PowerPoint Presentation</vt:lpstr>
      <vt:lpstr>PowerPoint Presentation</vt:lpstr>
      <vt:lpstr>Agenda </vt:lpstr>
      <vt:lpstr>Sales to Service</vt:lpstr>
      <vt:lpstr> Missed Opportunities</vt:lpstr>
      <vt:lpstr>  Missed Opportunities </vt:lpstr>
      <vt:lpstr>Service Intro in the Road to Sale Process</vt:lpstr>
      <vt:lpstr>Service Manager Follow Up </vt:lpstr>
      <vt:lpstr>Make Sure Your Customers Know</vt:lpstr>
      <vt:lpstr>Continue to Follow Up </vt:lpstr>
      <vt:lpstr>  Unsold Service Follow Up</vt:lpstr>
      <vt:lpstr>Follow up with ALL opportunities</vt:lpstr>
      <vt:lpstr>Service to Sales</vt:lpstr>
      <vt:lpstr>Closed RO’s</vt:lpstr>
      <vt:lpstr>Declined Big Ticket RO’s</vt:lpstr>
      <vt:lpstr>Declined op codes</vt:lpstr>
      <vt:lpstr>Declined op codes</vt:lpstr>
      <vt:lpstr>F&amp;I</vt:lpstr>
      <vt:lpstr>Texting Utilization </vt:lpstr>
      <vt:lpstr>  Easy to use</vt:lpstr>
      <vt:lpstr>Quick Communication</vt:lpstr>
      <vt:lpstr>Texting Utilization in Service ideas</vt:lpstr>
      <vt:lpstr>Service Appointment’s Integration with  DealerTrack, Reynolds, CDK,      Dominion, Autosoft, Adam, PBS, Procede, &amp; Serti </vt:lpstr>
      <vt:lpstr>Be Proactive with Service Appointment’s</vt:lpstr>
      <vt:lpstr>Service Appointment Dashboard</vt:lpstr>
      <vt:lpstr>Enhance Your Customer Experience</vt:lpstr>
      <vt:lpstr>Service Campaigns</vt:lpstr>
      <vt:lpstr>Campaign to your customer’s</vt:lpstr>
      <vt:lpstr>Custom Campaigns</vt:lpstr>
      <vt:lpstr>Campaign Examples</vt:lpstr>
      <vt:lpstr>Campaign Examples</vt:lpstr>
      <vt:lpstr>Campaign Examples</vt:lpstr>
      <vt:lpstr>Key Takeaways</vt:lpstr>
      <vt:lpstr>Q&amp;A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Vannattan, Mike (CAI - Mission)</dc:creator>
  <cp:lastModifiedBy>Skevington, Diane (CAI - Lees Summit)</cp:lastModifiedBy>
  <cp:revision>55</cp:revision>
  <dcterms:created xsi:type="dcterms:W3CDTF">2019-08-28T18:54:04Z</dcterms:created>
  <dcterms:modified xsi:type="dcterms:W3CDTF">2019-10-15T19:06:23Z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ModifiedButNotPublished">
    <vt:lpwstr>True</vt:lpwstr>
  </property>
  <property fmtid="{D5CDD505-2E9C-101B-9397-08002B2CF9AE}" pid="3" name="ContentTypeId">
    <vt:lpwstr>0x0101007D07FB1E6E6B6445ABA31B408C7F25E2</vt:lpwstr>
  </property>
</Properties>
</file>