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68" r:id="rId5"/>
    <p:sldMasterId id="2147483660" r:id="rId6"/>
    <p:sldMasterId id="2147483648" r:id="rId7"/>
  </p:sldMasterIdLst>
  <p:notesMasterIdLst>
    <p:notesMasterId r:id="rId48"/>
  </p:notesMasterIdLst>
  <p:sldIdLst>
    <p:sldId id="335" r:id="rId8"/>
    <p:sldId id="286" r:id="rId9"/>
    <p:sldId id="256" r:id="rId10"/>
    <p:sldId id="296" r:id="rId11"/>
    <p:sldId id="261" r:id="rId12"/>
    <p:sldId id="324" r:id="rId13"/>
    <p:sldId id="270" r:id="rId14"/>
    <p:sldId id="303" r:id="rId15"/>
    <p:sldId id="278" r:id="rId16"/>
    <p:sldId id="258" r:id="rId17"/>
    <p:sldId id="257" r:id="rId18"/>
    <p:sldId id="326" r:id="rId19"/>
    <p:sldId id="325" r:id="rId20"/>
    <p:sldId id="319" r:id="rId21"/>
    <p:sldId id="316" r:id="rId22"/>
    <p:sldId id="327" r:id="rId23"/>
    <p:sldId id="279" r:id="rId24"/>
    <p:sldId id="328" r:id="rId25"/>
    <p:sldId id="318" r:id="rId26"/>
    <p:sldId id="336" r:id="rId27"/>
    <p:sldId id="320" r:id="rId28"/>
    <p:sldId id="334" r:id="rId29"/>
    <p:sldId id="307" r:id="rId30"/>
    <p:sldId id="329" r:id="rId31"/>
    <p:sldId id="309" r:id="rId32"/>
    <p:sldId id="333" r:id="rId33"/>
    <p:sldId id="311" r:id="rId34"/>
    <p:sldId id="332" r:id="rId35"/>
    <p:sldId id="313" r:id="rId36"/>
    <p:sldId id="321" r:id="rId37"/>
    <p:sldId id="322" r:id="rId38"/>
    <p:sldId id="331" r:id="rId39"/>
    <p:sldId id="262" r:id="rId40"/>
    <p:sldId id="301" r:id="rId41"/>
    <p:sldId id="298" r:id="rId42"/>
    <p:sldId id="300" r:id="rId43"/>
    <p:sldId id="263" r:id="rId44"/>
    <p:sldId id="317" r:id="rId45"/>
    <p:sldId id="330" r:id="rId46"/>
    <p:sldId id="265" r:id="rId4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by Holmes" initials="BH" lastIdx="6" clrIdx="0">
    <p:extLst>
      <p:ext uri="{19B8F6BF-5375-455C-9EA6-DF929625EA0E}">
        <p15:presenceInfo xmlns:p15="http://schemas.microsoft.com/office/powerpoint/2012/main" userId="2a1586c434abea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FF"/>
    <a:srgbClr val="000000"/>
    <a:srgbClr val="E8FF0D"/>
    <a:srgbClr val="636466"/>
    <a:srgbClr val="001223"/>
    <a:srgbClr val="063266"/>
    <a:srgbClr val="3ADDFF"/>
    <a:srgbClr val="00BCDD"/>
    <a:srgbClr val="3C4A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C5DD50-8A79-2C47-52B2-33FB12542413}" v="3" dt="2019-10-15T20:06:34.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31" autoAdjust="0"/>
    <p:restoredTop sz="80662" autoAdjust="0"/>
  </p:normalViewPr>
  <p:slideViewPr>
    <p:cSldViewPr>
      <p:cViewPr varScale="1">
        <p:scale>
          <a:sx n="127" d="100"/>
          <a:sy n="127" d="100"/>
        </p:scale>
        <p:origin x="1110" y="120"/>
      </p:cViewPr>
      <p:guideLst>
        <p:guide orient="horz" pos="1620"/>
        <p:guide pos="2880"/>
      </p:guideLst>
    </p:cSldViewPr>
  </p:slideViewPr>
  <p:outlineViewPr>
    <p:cViewPr>
      <p:scale>
        <a:sx n="33" d="100"/>
        <a:sy n="33" d="100"/>
      </p:scale>
      <p:origin x="0" y="0"/>
    </p:cViewPr>
  </p:outlineViewPr>
  <p:notesTextViewPr>
    <p:cViewPr>
      <p:scale>
        <a:sx n="115" d="100"/>
        <a:sy n="115" d="100"/>
      </p:scale>
      <p:origin x="0" y="0"/>
    </p:cViewPr>
  </p:notesTextViewPr>
  <p:sorterViewPr>
    <p:cViewPr>
      <p:scale>
        <a:sx n="100" d="100"/>
        <a:sy n="100" d="100"/>
      </p:scale>
      <p:origin x="0" y="0"/>
    </p:cViewPr>
  </p:sorterViewPr>
  <p:notesViewPr>
    <p:cSldViewPr>
      <p:cViewPr varScale="1">
        <p:scale>
          <a:sx n="91" d="100"/>
          <a:sy n="91" d="100"/>
        </p:scale>
        <p:origin x="375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ACC5DD50-8A79-2C47-52B2-33FB12542413}"/>
    <pc:docChg chg="modSld">
      <pc:chgData name="" userId="" providerId="" clId="Web-{ACC5DD50-8A79-2C47-52B2-33FB12542413}" dt="2019-10-15T20:06:26.282" v="0"/>
      <pc:docMkLst>
        <pc:docMk/>
      </pc:docMkLst>
      <pc:sldChg chg="modNotes">
        <pc:chgData name="" userId="" providerId="" clId="Web-{ACC5DD50-8A79-2C47-52B2-33FB12542413}" dt="2019-10-15T20:06:26.282" v="0"/>
        <pc:sldMkLst>
          <pc:docMk/>
          <pc:sldMk cId="792976234" sldId="335"/>
        </pc:sldMkLst>
      </pc:sldChg>
    </pc:docChg>
  </pc:docChgLst>
  <pc:docChgLst>
    <pc:chgData name="Skevington, Diane (CAI - Lees Summit)" userId="S::diane.skevington@coxautoinc.com::b1781565-492d-4a6e-a070-996a4cae24ac" providerId="AD" clId="Web-{ACC5DD50-8A79-2C47-52B2-33FB12542413}"/>
    <pc:docChg chg="modSld">
      <pc:chgData name="Skevington, Diane (CAI - Lees Summit)" userId="S::diane.skevington@coxautoinc.com::b1781565-492d-4a6e-a070-996a4cae24ac" providerId="AD" clId="Web-{ACC5DD50-8A79-2C47-52B2-33FB12542413}" dt="2019-10-15T20:06:34.423" v="0"/>
      <pc:docMkLst>
        <pc:docMk/>
      </pc:docMkLst>
      <pc:sldChg chg="delSp">
        <pc:chgData name="Skevington, Diane (CAI - Lees Summit)" userId="S::diane.skevington@coxautoinc.com::b1781565-492d-4a6e-a070-996a4cae24ac" providerId="AD" clId="Web-{ACC5DD50-8A79-2C47-52B2-33FB12542413}" dt="2019-10-15T20:06:34.423" v="0"/>
        <pc:sldMkLst>
          <pc:docMk/>
          <pc:sldMk cId="792976234" sldId="335"/>
        </pc:sldMkLst>
        <pc:spChg chg="del">
          <ac:chgData name="Skevington, Diane (CAI - Lees Summit)" userId="S::diane.skevington@coxautoinc.com::b1781565-492d-4a6e-a070-996a4cae24ac" providerId="AD" clId="Web-{ACC5DD50-8A79-2C47-52B2-33FB12542413}" dt="2019-10-15T20:06:34.423" v="0"/>
          <ac:spMkLst>
            <pc:docMk/>
            <pc:sldMk cId="792976234" sldId="335"/>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D93F18-D136-484C-B863-BE11E1F8970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53C20E30-C7E6-9744-9DB3-0B9CF6FA015D}">
      <dgm:prSet custT="1"/>
      <dgm:spPr/>
      <dgm:t>
        <a:bodyPr/>
        <a:lstStyle/>
        <a:p>
          <a:r>
            <a:rPr lang="en-US" sz="3200" dirty="0">
              <a:latin typeface="Helvetica" pitchFamily="2" charset="0"/>
            </a:rPr>
            <a:t>Cause</a:t>
          </a:r>
        </a:p>
      </dgm:t>
    </dgm:pt>
    <dgm:pt modelId="{E630B9BC-B333-0B4B-B25E-9C0C0CE616E4}" type="parTrans" cxnId="{C934DB66-0662-3B43-9B5F-6A86A29178F4}">
      <dgm:prSet/>
      <dgm:spPr/>
      <dgm:t>
        <a:bodyPr/>
        <a:lstStyle/>
        <a:p>
          <a:endParaRPr lang="en-US"/>
        </a:p>
      </dgm:t>
    </dgm:pt>
    <dgm:pt modelId="{6FC2B334-7FF1-7242-98A9-1F808B5E6D49}" type="sibTrans" cxnId="{C934DB66-0662-3B43-9B5F-6A86A29178F4}">
      <dgm:prSet/>
      <dgm:spPr/>
      <dgm:t>
        <a:bodyPr/>
        <a:lstStyle/>
        <a:p>
          <a:endParaRPr lang="en-US"/>
        </a:p>
      </dgm:t>
    </dgm:pt>
    <dgm:pt modelId="{6C7CA478-7A7A-C146-A102-AE7369F27601}">
      <dgm:prSet custT="1"/>
      <dgm:spPr/>
      <dgm:t>
        <a:bodyPr/>
        <a:lstStyle/>
        <a:p>
          <a:r>
            <a:rPr lang="en-US" sz="1600" dirty="0">
              <a:latin typeface="Helvetica" pitchFamily="2" charset="0"/>
            </a:rPr>
            <a:t>Managers Have A Lot of Overdue Tasks</a:t>
          </a:r>
        </a:p>
      </dgm:t>
    </dgm:pt>
    <dgm:pt modelId="{4A8CCD6B-B60F-9C4F-B219-28C4E165E472}" type="parTrans" cxnId="{161A6A11-A2D3-9543-A692-DDCE79AE8C94}">
      <dgm:prSet/>
      <dgm:spPr/>
      <dgm:t>
        <a:bodyPr/>
        <a:lstStyle/>
        <a:p>
          <a:endParaRPr lang="en-US"/>
        </a:p>
      </dgm:t>
    </dgm:pt>
    <dgm:pt modelId="{2DAD06DE-DC90-1F4B-AEA6-63F59A6A3264}" type="sibTrans" cxnId="{161A6A11-A2D3-9543-A692-DDCE79AE8C94}">
      <dgm:prSet/>
      <dgm:spPr/>
      <dgm:t>
        <a:bodyPr/>
        <a:lstStyle/>
        <a:p>
          <a:endParaRPr lang="en-US"/>
        </a:p>
      </dgm:t>
    </dgm:pt>
    <dgm:pt modelId="{6D8E6632-0128-0845-AF7D-943C3CD6DDE1}">
      <dgm:prSet custT="1"/>
      <dgm:spPr/>
      <dgm:t>
        <a:bodyPr/>
        <a:lstStyle/>
        <a:p>
          <a:r>
            <a:rPr lang="en-US" sz="3200" dirty="0">
              <a:latin typeface="Helvetica" pitchFamily="2" charset="0"/>
            </a:rPr>
            <a:t>Effect</a:t>
          </a:r>
        </a:p>
      </dgm:t>
    </dgm:pt>
    <dgm:pt modelId="{2BF20849-3400-4D43-8A13-F92DA3FDCEC2}" type="parTrans" cxnId="{654F1241-F30E-C246-9D66-51E457C8D22B}">
      <dgm:prSet/>
      <dgm:spPr/>
      <dgm:t>
        <a:bodyPr/>
        <a:lstStyle/>
        <a:p>
          <a:endParaRPr lang="en-US"/>
        </a:p>
      </dgm:t>
    </dgm:pt>
    <dgm:pt modelId="{3B4FEC30-FFA7-8C4D-B6DD-8AADEFE4BCF6}" type="sibTrans" cxnId="{654F1241-F30E-C246-9D66-51E457C8D22B}">
      <dgm:prSet/>
      <dgm:spPr/>
      <dgm:t>
        <a:bodyPr/>
        <a:lstStyle/>
        <a:p>
          <a:endParaRPr lang="en-US"/>
        </a:p>
      </dgm:t>
    </dgm:pt>
    <dgm:pt modelId="{3ECBC74B-186F-E949-B9D0-8C674DCAE416}">
      <dgm:prSet/>
      <dgm:spPr/>
      <dgm:t>
        <a:bodyPr/>
        <a:lstStyle/>
        <a:p>
          <a:r>
            <a:rPr lang="en-US" dirty="0">
              <a:latin typeface="Helvetica" pitchFamily="2" charset="0"/>
            </a:rPr>
            <a:t>Tasks aren’t Important or going</a:t>
          </a:r>
          <a:br>
            <a:rPr lang="en-US" dirty="0">
              <a:latin typeface="Helvetica" pitchFamily="2" charset="0"/>
            </a:rPr>
          </a:br>
          <a:r>
            <a:rPr lang="en-US" dirty="0">
              <a:latin typeface="Helvetica" pitchFamily="2" charset="0"/>
            </a:rPr>
            <a:t>to the wrong person /</a:t>
          </a:r>
          <a:br>
            <a:rPr lang="en-US" dirty="0">
              <a:latin typeface="Helvetica" pitchFamily="2" charset="0"/>
            </a:rPr>
          </a:br>
          <a:r>
            <a:rPr lang="en-US" dirty="0">
              <a:latin typeface="Helvetica" pitchFamily="2" charset="0"/>
            </a:rPr>
            <a:t>We lose deals in the clutter</a:t>
          </a:r>
        </a:p>
      </dgm:t>
    </dgm:pt>
    <dgm:pt modelId="{BCB77471-7BE9-4D41-A8AE-1B44497591C4}" type="parTrans" cxnId="{DA44D367-8530-C94B-BAA5-0122D6DA1B2E}">
      <dgm:prSet/>
      <dgm:spPr/>
      <dgm:t>
        <a:bodyPr/>
        <a:lstStyle/>
        <a:p>
          <a:endParaRPr lang="en-US"/>
        </a:p>
      </dgm:t>
    </dgm:pt>
    <dgm:pt modelId="{EE9F09A7-B07F-6B49-9719-2E5FCD34EA75}" type="sibTrans" cxnId="{DA44D367-8530-C94B-BAA5-0122D6DA1B2E}">
      <dgm:prSet/>
      <dgm:spPr/>
      <dgm:t>
        <a:bodyPr/>
        <a:lstStyle/>
        <a:p>
          <a:endParaRPr lang="en-US"/>
        </a:p>
      </dgm:t>
    </dgm:pt>
    <dgm:pt modelId="{8C2E5025-DAF5-3E4D-8311-2A516D62B489}" type="pres">
      <dgm:prSet presAssocID="{BFD93F18-D136-484C-B863-BE11E1F89705}" presName="Name0" presStyleCnt="0">
        <dgm:presLayoutVars>
          <dgm:chPref val="3"/>
          <dgm:dir/>
          <dgm:animLvl val="lvl"/>
          <dgm:resizeHandles/>
        </dgm:presLayoutVars>
      </dgm:prSet>
      <dgm:spPr/>
    </dgm:pt>
    <dgm:pt modelId="{9DD8F174-F0D0-DF40-905D-3752A1ED5D39}" type="pres">
      <dgm:prSet presAssocID="{53C20E30-C7E6-9744-9DB3-0B9CF6FA015D}" presName="horFlow" presStyleCnt="0"/>
      <dgm:spPr/>
    </dgm:pt>
    <dgm:pt modelId="{474DE603-0985-034A-BAD3-F93A6C4191F9}" type="pres">
      <dgm:prSet presAssocID="{53C20E30-C7E6-9744-9DB3-0B9CF6FA015D}" presName="bigChev" presStyleLbl="node1" presStyleIdx="0" presStyleCnt="2" custLinFactX="-61763" custLinFactNeighborX="-100000" custLinFactNeighborY="-58"/>
      <dgm:spPr/>
    </dgm:pt>
    <dgm:pt modelId="{9696C175-4B70-E542-94E7-BDB5BA642A1E}" type="pres">
      <dgm:prSet presAssocID="{4A8CCD6B-B60F-9C4F-B219-28C4E165E472}" presName="parTrans" presStyleCnt="0"/>
      <dgm:spPr/>
    </dgm:pt>
    <dgm:pt modelId="{FD965587-C3A3-0545-8978-D2913B22433C}" type="pres">
      <dgm:prSet presAssocID="{6C7CA478-7A7A-C146-A102-AE7369F27601}" presName="node" presStyleLbl="alignAccFollowNode1" presStyleIdx="0" presStyleCnt="2" custScaleX="114315" custScaleY="118284" custLinFactX="-82992" custLinFactNeighborX="-100000" custLinFactNeighborY="-1123">
        <dgm:presLayoutVars>
          <dgm:bulletEnabled val="1"/>
        </dgm:presLayoutVars>
      </dgm:prSet>
      <dgm:spPr/>
    </dgm:pt>
    <dgm:pt modelId="{8EEBBD45-F2EC-6A40-B39D-8D5B4BF1BEAA}" type="pres">
      <dgm:prSet presAssocID="{53C20E30-C7E6-9744-9DB3-0B9CF6FA015D}" presName="vSp" presStyleCnt="0"/>
      <dgm:spPr/>
    </dgm:pt>
    <dgm:pt modelId="{7B988649-E7AF-A242-A7C5-D73BB454DF51}" type="pres">
      <dgm:prSet presAssocID="{6D8E6632-0128-0845-AF7D-943C3CD6DDE1}" presName="horFlow" presStyleCnt="0"/>
      <dgm:spPr/>
    </dgm:pt>
    <dgm:pt modelId="{090DDDCC-76A4-3242-B210-449E081FDEC3}" type="pres">
      <dgm:prSet presAssocID="{6D8E6632-0128-0845-AF7D-943C3CD6DDE1}" presName="bigChev" presStyleLbl="node1" presStyleIdx="1" presStyleCnt="2" custLinFactX="59470" custLinFactY="-17598" custLinFactNeighborX="100000" custLinFactNeighborY="-100000"/>
      <dgm:spPr/>
    </dgm:pt>
    <dgm:pt modelId="{4C492444-31DD-0D4C-806A-59538D860B1C}" type="pres">
      <dgm:prSet presAssocID="{BCB77471-7BE9-4D41-A8AE-1B44497591C4}" presName="parTrans" presStyleCnt="0"/>
      <dgm:spPr/>
    </dgm:pt>
    <dgm:pt modelId="{48FA0FFF-1E0D-9149-ABEB-1470D8E0F64D}" type="pres">
      <dgm:prSet presAssocID="{3ECBC74B-186F-E949-B9D0-8C674DCAE416}" presName="node" presStyleLbl="alignAccFollowNode1" presStyleIdx="1" presStyleCnt="2" custScaleX="90696" custScaleY="117174" custLinFactX="62482" custLinFactY="-35599" custLinFactNeighborX="100000" custLinFactNeighborY="-100000">
        <dgm:presLayoutVars>
          <dgm:bulletEnabled val="1"/>
        </dgm:presLayoutVars>
      </dgm:prSet>
      <dgm:spPr/>
    </dgm:pt>
  </dgm:ptLst>
  <dgm:cxnLst>
    <dgm:cxn modelId="{161A6A11-A2D3-9543-A692-DDCE79AE8C94}" srcId="{53C20E30-C7E6-9744-9DB3-0B9CF6FA015D}" destId="{6C7CA478-7A7A-C146-A102-AE7369F27601}" srcOrd="0" destOrd="0" parTransId="{4A8CCD6B-B60F-9C4F-B219-28C4E165E472}" sibTransId="{2DAD06DE-DC90-1F4B-AEA6-63F59A6A3264}"/>
    <dgm:cxn modelId="{0FC65019-293F-B24B-9690-1CA246648CEF}" type="presOf" srcId="{3ECBC74B-186F-E949-B9D0-8C674DCAE416}" destId="{48FA0FFF-1E0D-9149-ABEB-1470D8E0F64D}" srcOrd="0" destOrd="0" presId="urn:microsoft.com/office/officeart/2005/8/layout/lProcess3"/>
    <dgm:cxn modelId="{422A3934-42DF-FD44-82D2-FEF8447050F6}" type="presOf" srcId="{6D8E6632-0128-0845-AF7D-943C3CD6DDE1}" destId="{090DDDCC-76A4-3242-B210-449E081FDEC3}" srcOrd="0" destOrd="0" presId="urn:microsoft.com/office/officeart/2005/8/layout/lProcess3"/>
    <dgm:cxn modelId="{71628839-472A-6B46-B5B4-8B1EFA7CBF94}" type="presOf" srcId="{53C20E30-C7E6-9744-9DB3-0B9CF6FA015D}" destId="{474DE603-0985-034A-BAD3-F93A6C4191F9}" srcOrd="0" destOrd="0" presId="urn:microsoft.com/office/officeart/2005/8/layout/lProcess3"/>
    <dgm:cxn modelId="{654F1241-F30E-C246-9D66-51E457C8D22B}" srcId="{BFD93F18-D136-484C-B863-BE11E1F89705}" destId="{6D8E6632-0128-0845-AF7D-943C3CD6DDE1}" srcOrd="1" destOrd="0" parTransId="{2BF20849-3400-4D43-8A13-F92DA3FDCEC2}" sibTransId="{3B4FEC30-FFA7-8C4D-B6DD-8AADEFE4BCF6}"/>
    <dgm:cxn modelId="{C934DB66-0662-3B43-9B5F-6A86A29178F4}" srcId="{BFD93F18-D136-484C-B863-BE11E1F89705}" destId="{53C20E30-C7E6-9744-9DB3-0B9CF6FA015D}" srcOrd="0" destOrd="0" parTransId="{E630B9BC-B333-0B4B-B25E-9C0C0CE616E4}" sibTransId="{6FC2B334-7FF1-7242-98A9-1F808B5E6D49}"/>
    <dgm:cxn modelId="{DA44D367-8530-C94B-BAA5-0122D6DA1B2E}" srcId="{6D8E6632-0128-0845-AF7D-943C3CD6DDE1}" destId="{3ECBC74B-186F-E949-B9D0-8C674DCAE416}" srcOrd="0" destOrd="0" parTransId="{BCB77471-7BE9-4D41-A8AE-1B44497591C4}" sibTransId="{EE9F09A7-B07F-6B49-9719-2E5FCD34EA75}"/>
    <dgm:cxn modelId="{5BFFA455-FA5A-7F43-979A-15DC33AAE6E0}" type="presOf" srcId="{BFD93F18-D136-484C-B863-BE11E1F89705}" destId="{8C2E5025-DAF5-3E4D-8311-2A516D62B489}" srcOrd="0" destOrd="0" presId="urn:microsoft.com/office/officeart/2005/8/layout/lProcess3"/>
    <dgm:cxn modelId="{48C1E7C0-CA56-2447-9C2A-2FA1587AC3ED}" type="presOf" srcId="{6C7CA478-7A7A-C146-A102-AE7369F27601}" destId="{FD965587-C3A3-0545-8978-D2913B22433C}" srcOrd="0" destOrd="0" presId="urn:microsoft.com/office/officeart/2005/8/layout/lProcess3"/>
    <dgm:cxn modelId="{11620024-6247-B049-943F-BD04A78D2B89}" type="presParOf" srcId="{8C2E5025-DAF5-3E4D-8311-2A516D62B489}" destId="{9DD8F174-F0D0-DF40-905D-3752A1ED5D39}" srcOrd="0" destOrd="0" presId="urn:microsoft.com/office/officeart/2005/8/layout/lProcess3"/>
    <dgm:cxn modelId="{31810634-0AE3-884F-BCA4-55A079381556}" type="presParOf" srcId="{9DD8F174-F0D0-DF40-905D-3752A1ED5D39}" destId="{474DE603-0985-034A-BAD3-F93A6C4191F9}" srcOrd="0" destOrd="0" presId="urn:microsoft.com/office/officeart/2005/8/layout/lProcess3"/>
    <dgm:cxn modelId="{54FB6B4D-38AD-DA4F-A4E2-72A52F327038}" type="presParOf" srcId="{9DD8F174-F0D0-DF40-905D-3752A1ED5D39}" destId="{9696C175-4B70-E542-94E7-BDB5BA642A1E}" srcOrd="1" destOrd="0" presId="urn:microsoft.com/office/officeart/2005/8/layout/lProcess3"/>
    <dgm:cxn modelId="{47A1860C-D136-6942-8130-0A05A013F2C4}" type="presParOf" srcId="{9DD8F174-F0D0-DF40-905D-3752A1ED5D39}" destId="{FD965587-C3A3-0545-8978-D2913B22433C}" srcOrd="2" destOrd="0" presId="urn:microsoft.com/office/officeart/2005/8/layout/lProcess3"/>
    <dgm:cxn modelId="{8EA7BF46-14F2-8845-B528-49788F912FEE}" type="presParOf" srcId="{8C2E5025-DAF5-3E4D-8311-2A516D62B489}" destId="{8EEBBD45-F2EC-6A40-B39D-8D5B4BF1BEAA}" srcOrd="1" destOrd="0" presId="urn:microsoft.com/office/officeart/2005/8/layout/lProcess3"/>
    <dgm:cxn modelId="{5F075CE8-D43A-BF4E-A63E-012C9003F397}" type="presParOf" srcId="{8C2E5025-DAF5-3E4D-8311-2A516D62B489}" destId="{7B988649-E7AF-A242-A7C5-D73BB454DF51}" srcOrd="2" destOrd="0" presId="urn:microsoft.com/office/officeart/2005/8/layout/lProcess3"/>
    <dgm:cxn modelId="{DFF5C342-A27D-534C-B3E6-E6663E74FD60}" type="presParOf" srcId="{7B988649-E7AF-A242-A7C5-D73BB454DF51}" destId="{090DDDCC-76A4-3242-B210-449E081FDEC3}" srcOrd="0" destOrd="0" presId="urn:microsoft.com/office/officeart/2005/8/layout/lProcess3"/>
    <dgm:cxn modelId="{63B2A31F-DA7A-7B4E-91A0-C6D1155F179B}" type="presParOf" srcId="{7B988649-E7AF-A242-A7C5-D73BB454DF51}" destId="{4C492444-31DD-0D4C-806A-59538D860B1C}" srcOrd="1" destOrd="0" presId="urn:microsoft.com/office/officeart/2005/8/layout/lProcess3"/>
    <dgm:cxn modelId="{2A43C7F1-B870-9844-A302-FD94858C8BF5}" type="presParOf" srcId="{7B988649-E7AF-A242-A7C5-D73BB454DF51}" destId="{48FA0FFF-1E0D-9149-ABEB-1470D8E0F64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FD93F18-D136-484C-B863-BE11E1F8970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53C20E30-C7E6-9744-9DB3-0B9CF6FA015D}">
      <dgm:prSet custT="1"/>
      <dgm:spPr/>
      <dgm:t>
        <a:bodyPr/>
        <a:lstStyle/>
        <a:p>
          <a:r>
            <a:rPr lang="en-US" sz="3200" dirty="0">
              <a:latin typeface="Helvetica" pitchFamily="2" charset="0"/>
            </a:rPr>
            <a:t>Cause</a:t>
          </a:r>
        </a:p>
      </dgm:t>
    </dgm:pt>
    <dgm:pt modelId="{E630B9BC-B333-0B4B-B25E-9C0C0CE616E4}" type="parTrans" cxnId="{C934DB66-0662-3B43-9B5F-6A86A29178F4}">
      <dgm:prSet/>
      <dgm:spPr/>
      <dgm:t>
        <a:bodyPr/>
        <a:lstStyle/>
        <a:p>
          <a:endParaRPr lang="en-US"/>
        </a:p>
      </dgm:t>
    </dgm:pt>
    <dgm:pt modelId="{6FC2B334-7FF1-7242-98A9-1F808B5E6D49}" type="sibTrans" cxnId="{C934DB66-0662-3B43-9B5F-6A86A29178F4}">
      <dgm:prSet/>
      <dgm:spPr/>
      <dgm:t>
        <a:bodyPr/>
        <a:lstStyle/>
        <a:p>
          <a:endParaRPr lang="en-US"/>
        </a:p>
      </dgm:t>
    </dgm:pt>
    <dgm:pt modelId="{6C7CA478-7A7A-C146-A102-AE7369F27601}">
      <dgm:prSet custT="1"/>
      <dgm:spPr/>
      <dgm:t>
        <a:bodyPr/>
        <a:lstStyle/>
        <a:p>
          <a:endParaRPr lang="en-US" sz="1300" b="0" dirty="0">
            <a:latin typeface="Helvetica" pitchFamily="2" charset="0"/>
          </a:endParaRPr>
        </a:p>
        <a:p>
          <a:r>
            <a:rPr lang="en-US" sz="1300" b="0" dirty="0">
              <a:latin typeface="Helvetica" pitchFamily="2" charset="0"/>
            </a:rPr>
            <a:t>Customers are replying to</a:t>
          </a:r>
          <a:br>
            <a:rPr lang="en-US" sz="1300" b="0" dirty="0">
              <a:latin typeface="Helvetica" pitchFamily="2" charset="0"/>
            </a:rPr>
          </a:br>
          <a:r>
            <a:rPr lang="en-US" sz="1300" b="0" dirty="0">
              <a:latin typeface="Helvetica" pitchFamily="2" charset="0"/>
            </a:rPr>
            <a:t>managers and the tasks are</a:t>
          </a:r>
          <a:br>
            <a:rPr lang="en-US" sz="1300" b="0" dirty="0">
              <a:latin typeface="Helvetica" pitchFamily="2" charset="0"/>
            </a:rPr>
          </a:br>
          <a:r>
            <a:rPr lang="en-US" sz="1300" b="0" dirty="0">
              <a:latin typeface="Helvetica" pitchFamily="2" charset="0"/>
            </a:rPr>
            <a:t>being dismissed.</a:t>
          </a:r>
          <a:br>
            <a:rPr lang="en-US" sz="1300" b="0" dirty="0">
              <a:latin typeface="Helvetica" pitchFamily="2" charset="0"/>
            </a:rPr>
          </a:br>
          <a:endParaRPr lang="en-US" sz="1300" dirty="0"/>
        </a:p>
      </dgm:t>
    </dgm:pt>
    <dgm:pt modelId="{4A8CCD6B-B60F-9C4F-B219-28C4E165E472}" type="parTrans" cxnId="{161A6A11-A2D3-9543-A692-DDCE79AE8C94}">
      <dgm:prSet/>
      <dgm:spPr/>
      <dgm:t>
        <a:bodyPr/>
        <a:lstStyle/>
        <a:p>
          <a:endParaRPr lang="en-US"/>
        </a:p>
      </dgm:t>
    </dgm:pt>
    <dgm:pt modelId="{2DAD06DE-DC90-1F4B-AEA6-63F59A6A3264}" type="sibTrans" cxnId="{161A6A11-A2D3-9543-A692-DDCE79AE8C94}">
      <dgm:prSet/>
      <dgm:spPr/>
      <dgm:t>
        <a:bodyPr/>
        <a:lstStyle/>
        <a:p>
          <a:endParaRPr lang="en-US"/>
        </a:p>
      </dgm:t>
    </dgm:pt>
    <dgm:pt modelId="{6D8E6632-0128-0845-AF7D-943C3CD6DDE1}">
      <dgm:prSet custT="1"/>
      <dgm:spPr/>
      <dgm:t>
        <a:bodyPr/>
        <a:lstStyle/>
        <a:p>
          <a:r>
            <a:rPr lang="en-US" sz="3200" dirty="0">
              <a:latin typeface="Helvetica" pitchFamily="2" charset="0"/>
            </a:rPr>
            <a:t>Effect</a:t>
          </a:r>
        </a:p>
      </dgm:t>
    </dgm:pt>
    <dgm:pt modelId="{2BF20849-3400-4D43-8A13-F92DA3FDCEC2}" type="parTrans" cxnId="{654F1241-F30E-C246-9D66-51E457C8D22B}">
      <dgm:prSet/>
      <dgm:spPr/>
      <dgm:t>
        <a:bodyPr/>
        <a:lstStyle/>
        <a:p>
          <a:endParaRPr lang="en-US"/>
        </a:p>
      </dgm:t>
    </dgm:pt>
    <dgm:pt modelId="{3B4FEC30-FFA7-8C4D-B6DD-8AADEFE4BCF6}" type="sibTrans" cxnId="{654F1241-F30E-C246-9D66-51E457C8D22B}">
      <dgm:prSet/>
      <dgm:spPr/>
      <dgm:t>
        <a:bodyPr/>
        <a:lstStyle/>
        <a:p>
          <a:endParaRPr lang="en-US"/>
        </a:p>
      </dgm:t>
    </dgm:pt>
    <dgm:pt modelId="{3ECBC74B-186F-E949-B9D0-8C674DCAE416}">
      <dgm:prSet custT="1"/>
      <dgm:spPr/>
      <dgm:t>
        <a:bodyPr/>
        <a:lstStyle/>
        <a:p>
          <a:endParaRPr lang="en-US" sz="1300" b="0" dirty="0">
            <a:latin typeface="Helvetica" pitchFamily="2" charset="0"/>
          </a:endParaRPr>
        </a:p>
        <a:p>
          <a:r>
            <a:rPr lang="en-US" sz="1300" b="0" dirty="0">
              <a:latin typeface="Helvetica" pitchFamily="2" charset="0"/>
            </a:rPr>
            <a:t>Customers feel like you</a:t>
          </a:r>
          <a:br>
            <a:rPr lang="en-US" sz="1300" b="0" dirty="0">
              <a:latin typeface="Helvetica" pitchFamily="2" charset="0"/>
            </a:rPr>
          </a:br>
          <a:r>
            <a:rPr lang="en-US" sz="1300" b="0" dirty="0">
              <a:latin typeface="Helvetica" pitchFamily="2" charset="0"/>
            </a:rPr>
            <a:t>don’t care</a:t>
          </a:r>
          <a:br>
            <a:rPr lang="en-US" sz="1300" b="0" dirty="0">
              <a:latin typeface="Helvetica" pitchFamily="2" charset="0"/>
            </a:rPr>
          </a:br>
          <a:r>
            <a:rPr lang="en-US" sz="1300" b="0" dirty="0">
              <a:latin typeface="Helvetica" pitchFamily="2" charset="0"/>
            </a:rPr>
            <a:t>Reputation Management</a:t>
          </a:r>
          <a:br>
            <a:rPr lang="en-US" sz="1300" b="0" dirty="0">
              <a:latin typeface="Helvetica" pitchFamily="2" charset="0"/>
            </a:rPr>
          </a:br>
          <a:endParaRPr lang="en-US" sz="1300" dirty="0">
            <a:latin typeface="+mj-lt"/>
          </a:endParaRPr>
        </a:p>
      </dgm:t>
    </dgm:pt>
    <dgm:pt modelId="{BCB77471-7BE9-4D41-A8AE-1B44497591C4}" type="parTrans" cxnId="{DA44D367-8530-C94B-BAA5-0122D6DA1B2E}">
      <dgm:prSet/>
      <dgm:spPr/>
      <dgm:t>
        <a:bodyPr/>
        <a:lstStyle/>
        <a:p>
          <a:endParaRPr lang="en-US"/>
        </a:p>
      </dgm:t>
    </dgm:pt>
    <dgm:pt modelId="{EE9F09A7-B07F-6B49-9719-2E5FCD34EA75}" type="sibTrans" cxnId="{DA44D367-8530-C94B-BAA5-0122D6DA1B2E}">
      <dgm:prSet/>
      <dgm:spPr/>
      <dgm:t>
        <a:bodyPr/>
        <a:lstStyle/>
        <a:p>
          <a:endParaRPr lang="en-US"/>
        </a:p>
      </dgm:t>
    </dgm:pt>
    <dgm:pt modelId="{8C2E5025-DAF5-3E4D-8311-2A516D62B489}" type="pres">
      <dgm:prSet presAssocID="{BFD93F18-D136-484C-B863-BE11E1F89705}" presName="Name0" presStyleCnt="0">
        <dgm:presLayoutVars>
          <dgm:chPref val="3"/>
          <dgm:dir/>
          <dgm:animLvl val="lvl"/>
          <dgm:resizeHandles/>
        </dgm:presLayoutVars>
      </dgm:prSet>
      <dgm:spPr/>
    </dgm:pt>
    <dgm:pt modelId="{9DD8F174-F0D0-DF40-905D-3752A1ED5D39}" type="pres">
      <dgm:prSet presAssocID="{53C20E30-C7E6-9744-9DB3-0B9CF6FA015D}" presName="horFlow" presStyleCnt="0"/>
      <dgm:spPr/>
    </dgm:pt>
    <dgm:pt modelId="{474DE603-0985-034A-BAD3-F93A6C4191F9}" type="pres">
      <dgm:prSet presAssocID="{53C20E30-C7E6-9744-9DB3-0B9CF6FA015D}" presName="bigChev" presStyleLbl="node1" presStyleIdx="0" presStyleCnt="2" custLinFactX="-61763" custLinFactNeighborX="-100000" custLinFactNeighborY="-58"/>
      <dgm:spPr/>
    </dgm:pt>
    <dgm:pt modelId="{9696C175-4B70-E542-94E7-BDB5BA642A1E}" type="pres">
      <dgm:prSet presAssocID="{4A8CCD6B-B60F-9C4F-B219-28C4E165E472}" presName="parTrans" presStyleCnt="0"/>
      <dgm:spPr/>
    </dgm:pt>
    <dgm:pt modelId="{FD965587-C3A3-0545-8978-D2913B22433C}" type="pres">
      <dgm:prSet presAssocID="{6C7CA478-7A7A-C146-A102-AE7369F27601}" presName="node" presStyleLbl="alignAccFollowNode1" presStyleIdx="0" presStyleCnt="2" custScaleX="114315" custScaleY="118284" custLinFactX="-82992" custLinFactNeighborX="-100000" custLinFactNeighborY="-1123">
        <dgm:presLayoutVars>
          <dgm:bulletEnabled val="1"/>
        </dgm:presLayoutVars>
      </dgm:prSet>
      <dgm:spPr/>
    </dgm:pt>
    <dgm:pt modelId="{8EEBBD45-F2EC-6A40-B39D-8D5B4BF1BEAA}" type="pres">
      <dgm:prSet presAssocID="{53C20E30-C7E6-9744-9DB3-0B9CF6FA015D}" presName="vSp" presStyleCnt="0"/>
      <dgm:spPr/>
    </dgm:pt>
    <dgm:pt modelId="{7B988649-E7AF-A242-A7C5-D73BB454DF51}" type="pres">
      <dgm:prSet presAssocID="{6D8E6632-0128-0845-AF7D-943C3CD6DDE1}" presName="horFlow" presStyleCnt="0"/>
      <dgm:spPr/>
    </dgm:pt>
    <dgm:pt modelId="{090DDDCC-76A4-3242-B210-449E081FDEC3}" type="pres">
      <dgm:prSet presAssocID="{6D8E6632-0128-0845-AF7D-943C3CD6DDE1}" presName="bigChev" presStyleLbl="node1" presStyleIdx="1" presStyleCnt="2" custLinFactX="67854" custLinFactY="-14020" custLinFactNeighborX="100000" custLinFactNeighborY="-100000"/>
      <dgm:spPr/>
    </dgm:pt>
    <dgm:pt modelId="{4C492444-31DD-0D4C-806A-59538D860B1C}" type="pres">
      <dgm:prSet presAssocID="{BCB77471-7BE9-4D41-A8AE-1B44497591C4}" presName="parTrans" presStyleCnt="0"/>
      <dgm:spPr/>
    </dgm:pt>
    <dgm:pt modelId="{48FA0FFF-1E0D-9149-ABEB-1470D8E0F64D}" type="pres">
      <dgm:prSet presAssocID="{3ECBC74B-186F-E949-B9D0-8C674DCAE416}" presName="node" presStyleLbl="alignAccFollowNode1" presStyleIdx="1" presStyleCnt="2" custScaleX="101544" custScaleY="117084" custLinFactX="72150" custLinFactY="-39072" custLinFactNeighborX="100000" custLinFactNeighborY="-100000">
        <dgm:presLayoutVars>
          <dgm:bulletEnabled val="1"/>
        </dgm:presLayoutVars>
      </dgm:prSet>
      <dgm:spPr/>
    </dgm:pt>
  </dgm:ptLst>
  <dgm:cxnLst>
    <dgm:cxn modelId="{161A6A11-A2D3-9543-A692-DDCE79AE8C94}" srcId="{53C20E30-C7E6-9744-9DB3-0B9CF6FA015D}" destId="{6C7CA478-7A7A-C146-A102-AE7369F27601}" srcOrd="0" destOrd="0" parTransId="{4A8CCD6B-B60F-9C4F-B219-28C4E165E472}" sibTransId="{2DAD06DE-DC90-1F4B-AEA6-63F59A6A3264}"/>
    <dgm:cxn modelId="{0FC65019-293F-B24B-9690-1CA246648CEF}" type="presOf" srcId="{3ECBC74B-186F-E949-B9D0-8C674DCAE416}" destId="{48FA0FFF-1E0D-9149-ABEB-1470D8E0F64D}" srcOrd="0" destOrd="0" presId="urn:microsoft.com/office/officeart/2005/8/layout/lProcess3"/>
    <dgm:cxn modelId="{422A3934-42DF-FD44-82D2-FEF8447050F6}" type="presOf" srcId="{6D8E6632-0128-0845-AF7D-943C3CD6DDE1}" destId="{090DDDCC-76A4-3242-B210-449E081FDEC3}" srcOrd="0" destOrd="0" presId="urn:microsoft.com/office/officeart/2005/8/layout/lProcess3"/>
    <dgm:cxn modelId="{71628839-472A-6B46-B5B4-8B1EFA7CBF94}" type="presOf" srcId="{53C20E30-C7E6-9744-9DB3-0B9CF6FA015D}" destId="{474DE603-0985-034A-BAD3-F93A6C4191F9}" srcOrd="0" destOrd="0" presId="urn:microsoft.com/office/officeart/2005/8/layout/lProcess3"/>
    <dgm:cxn modelId="{654F1241-F30E-C246-9D66-51E457C8D22B}" srcId="{BFD93F18-D136-484C-B863-BE11E1F89705}" destId="{6D8E6632-0128-0845-AF7D-943C3CD6DDE1}" srcOrd="1" destOrd="0" parTransId="{2BF20849-3400-4D43-8A13-F92DA3FDCEC2}" sibTransId="{3B4FEC30-FFA7-8C4D-B6DD-8AADEFE4BCF6}"/>
    <dgm:cxn modelId="{C934DB66-0662-3B43-9B5F-6A86A29178F4}" srcId="{BFD93F18-D136-484C-B863-BE11E1F89705}" destId="{53C20E30-C7E6-9744-9DB3-0B9CF6FA015D}" srcOrd="0" destOrd="0" parTransId="{E630B9BC-B333-0B4B-B25E-9C0C0CE616E4}" sibTransId="{6FC2B334-7FF1-7242-98A9-1F808B5E6D49}"/>
    <dgm:cxn modelId="{DA44D367-8530-C94B-BAA5-0122D6DA1B2E}" srcId="{6D8E6632-0128-0845-AF7D-943C3CD6DDE1}" destId="{3ECBC74B-186F-E949-B9D0-8C674DCAE416}" srcOrd="0" destOrd="0" parTransId="{BCB77471-7BE9-4D41-A8AE-1B44497591C4}" sibTransId="{EE9F09A7-B07F-6B49-9719-2E5FCD34EA75}"/>
    <dgm:cxn modelId="{5BFFA455-FA5A-7F43-979A-15DC33AAE6E0}" type="presOf" srcId="{BFD93F18-D136-484C-B863-BE11E1F89705}" destId="{8C2E5025-DAF5-3E4D-8311-2A516D62B489}" srcOrd="0" destOrd="0" presId="urn:microsoft.com/office/officeart/2005/8/layout/lProcess3"/>
    <dgm:cxn modelId="{48C1E7C0-CA56-2447-9C2A-2FA1587AC3ED}" type="presOf" srcId="{6C7CA478-7A7A-C146-A102-AE7369F27601}" destId="{FD965587-C3A3-0545-8978-D2913B22433C}" srcOrd="0" destOrd="0" presId="urn:microsoft.com/office/officeart/2005/8/layout/lProcess3"/>
    <dgm:cxn modelId="{11620024-6247-B049-943F-BD04A78D2B89}" type="presParOf" srcId="{8C2E5025-DAF5-3E4D-8311-2A516D62B489}" destId="{9DD8F174-F0D0-DF40-905D-3752A1ED5D39}" srcOrd="0" destOrd="0" presId="urn:microsoft.com/office/officeart/2005/8/layout/lProcess3"/>
    <dgm:cxn modelId="{31810634-0AE3-884F-BCA4-55A079381556}" type="presParOf" srcId="{9DD8F174-F0D0-DF40-905D-3752A1ED5D39}" destId="{474DE603-0985-034A-BAD3-F93A6C4191F9}" srcOrd="0" destOrd="0" presId="urn:microsoft.com/office/officeart/2005/8/layout/lProcess3"/>
    <dgm:cxn modelId="{54FB6B4D-38AD-DA4F-A4E2-72A52F327038}" type="presParOf" srcId="{9DD8F174-F0D0-DF40-905D-3752A1ED5D39}" destId="{9696C175-4B70-E542-94E7-BDB5BA642A1E}" srcOrd="1" destOrd="0" presId="urn:microsoft.com/office/officeart/2005/8/layout/lProcess3"/>
    <dgm:cxn modelId="{47A1860C-D136-6942-8130-0A05A013F2C4}" type="presParOf" srcId="{9DD8F174-F0D0-DF40-905D-3752A1ED5D39}" destId="{FD965587-C3A3-0545-8978-D2913B22433C}" srcOrd="2" destOrd="0" presId="urn:microsoft.com/office/officeart/2005/8/layout/lProcess3"/>
    <dgm:cxn modelId="{8EA7BF46-14F2-8845-B528-49788F912FEE}" type="presParOf" srcId="{8C2E5025-DAF5-3E4D-8311-2A516D62B489}" destId="{8EEBBD45-F2EC-6A40-B39D-8D5B4BF1BEAA}" srcOrd="1" destOrd="0" presId="urn:microsoft.com/office/officeart/2005/8/layout/lProcess3"/>
    <dgm:cxn modelId="{5F075CE8-D43A-BF4E-A63E-012C9003F397}" type="presParOf" srcId="{8C2E5025-DAF5-3E4D-8311-2A516D62B489}" destId="{7B988649-E7AF-A242-A7C5-D73BB454DF51}" srcOrd="2" destOrd="0" presId="urn:microsoft.com/office/officeart/2005/8/layout/lProcess3"/>
    <dgm:cxn modelId="{DFF5C342-A27D-534C-B3E6-E6663E74FD60}" type="presParOf" srcId="{7B988649-E7AF-A242-A7C5-D73BB454DF51}" destId="{090DDDCC-76A4-3242-B210-449E081FDEC3}" srcOrd="0" destOrd="0" presId="urn:microsoft.com/office/officeart/2005/8/layout/lProcess3"/>
    <dgm:cxn modelId="{63B2A31F-DA7A-7B4E-91A0-C6D1155F179B}" type="presParOf" srcId="{7B988649-E7AF-A242-A7C5-D73BB454DF51}" destId="{4C492444-31DD-0D4C-806A-59538D860B1C}" srcOrd="1" destOrd="0" presId="urn:microsoft.com/office/officeart/2005/8/layout/lProcess3"/>
    <dgm:cxn modelId="{2A43C7F1-B870-9844-A302-FD94858C8BF5}" type="presParOf" srcId="{7B988649-E7AF-A242-A7C5-D73BB454DF51}" destId="{48FA0FFF-1E0D-9149-ABEB-1470D8E0F64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FD93F18-D136-484C-B863-BE11E1F8970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53C20E30-C7E6-9744-9DB3-0B9CF6FA015D}">
      <dgm:prSet custT="1"/>
      <dgm:spPr/>
      <dgm:t>
        <a:bodyPr/>
        <a:lstStyle/>
        <a:p>
          <a:r>
            <a:rPr lang="en-US" sz="3200" dirty="0">
              <a:latin typeface="Helvetica" pitchFamily="2" charset="0"/>
            </a:rPr>
            <a:t>Cause</a:t>
          </a:r>
        </a:p>
      </dgm:t>
    </dgm:pt>
    <dgm:pt modelId="{E630B9BC-B333-0B4B-B25E-9C0C0CE616E4}" type="parTrans" cxnId="{C934DB66-0662-3B43-9B5F-6A86A29178F4}">
      <dgm:prSet/>
      <dgm:spPr/>
      <dgm:t>
        <a:bodyPr/>
        <a:lstStyle/>
        <a:p>
          <a:endParaRPr lang="en-US"/>
        </a:p>
      </dgm:t>
    </dgm:pt>
    <dgm:pt modelId="{6FC2B334-7FF1-7242-98A9-1F808B5E6D49}" type="sibTrans" cxnId="{C934DB66-0662-3B43-9B5F-6A86A29178F4}">
      <dgm:prSet/>
      <dgm:spPr/>
      <dgm:t>
        <a:bodyPr/>
        <a:lstStyle/>
        <a:p>
          <a:endParaRPr lang="en-US"/>
        </a:p>
      </dgm:t>
    </dgm:pt>
    <dgm:pt modelId="{6C7CA478-7A7A-C146-A102-AE7369F27601}">
      <dgm:prSet custT="1"/>
      <dgm:spPr/>
      <dgm:t>
        <a:bodyPr/>
        <a:lstStyle/>
        <a:p>
          <a:pPr>
            <a:buAutoNum type="arabicPeriod"/>
          </a:pPr>
          <a:endParaRPr lang="en-US" sz="1400" b="0" dirty="0">
            <a:latin typeface="Helvetica" pitchFamily="2" charset="0"/>
          </a:endParaRPr>
        </a:p>
        <a:p>
          <a:pPr>
            <a:buAutoNum type="arabicPeriod"/>
          </a:pPr>
          <a:r>
            <a:rPr lang="en-US" sz="1400" b="0" dirty="0">
              <a:latin typeface="Helvetica" pitchFamily="2" charset="0"/>
            </a:rPr>
            <a:t>I have a person that always</a:t>
          </a:r>
          <a:br>
            <a:rPr lang="en-US" sz="1400" b="0" dirty="0">
              <a:latin typeface="Helvetica" pitchFamily="2" charset="0"/>
            </a:rPr>
          </a:br>
          <a:r>
            <a:rPr lang="en-US" sz="1400" b="0" dirty="0">
              <a:latin typeface="Helvetica" pitchFamily="2" charset="0"/>
            </a:rPr>
            <a:t>shows up on this report.</a:t>
          </a:r>
          <a:br>
            <a:rPr lang="en-US" sz="1400" b="0" dirty="0">
              <a:latin typeface="Helvetica" pitchFamily="2" charset="0"/>
            </a:rPr>
          </a:br>
          <a:endParaRPr lang="en-US" sz="1400" dirty="0"/>
        </a:p>
      </dgm:t>
    </dgm:pt>
    <dgm:pt modelId="{2DAD06DE-DC90-1F4B-AEA6-63F59A6A3264}" type="sibTrans" cxnId="{161A6A11-A2D3-9543-A692-DDCE79AE8C94}">
      <dgm:prSet/>
      <dgm:spPr/>
      <dgm:t>
        <a:bodyPr/>
        <a:lstStyle/>
        <a:p>
          <a:endParaRPr lang="en-US"/>
        </a:p>
      </dgm:t>
    </dgm:pt>
    <dgm:pt modelId="{4A8CCD6B-B60F-9C4F-B219-28C4E165E472}" type="parTrans" cxnId="{161A6A11-A2D3-9543-A692-DDCE79AE8C94}">
      <dgm:prSet/>
      <dgm:spPr/>
      <dgm:t>
        <a:bodyPr/>
        <a:lstStyle/>
        <a:p>
          <a:endParaRPr lang="en-US"/>
        </a:p>
      </dgm:t>
    </dgm:pt>
    <dgm:pt modelId="{6D8E6632-0128-0845-AF7D-943C3CD6DDE1}">
      <dgm:prSet custT="1"/>
      <dgm:spPr/>
      <dgm:t>
        <a:bodyPr/>
        <a:lstStyle/>
        <a:p>
          <a:r>
            <a:rPr lang="en-US" sz="3200" dirty="0">
              <a:latin typeface="Helvetica" pitchFamily="2" charset="0"/>
            </a:rPr>
            <a:t>Effect</a:t>
          </a:r>
        </a:p>
      </dgm:t>
    </dgm:pt>
    <dgm:pt modelId="{3B4FEC30-FFA7-8C4D-B6DD-8AADEFE4BCF6}" type="sibTrans" cxnId="{654F1241-F30E-C246-9D66-51E457C8D22B}">
      <dgm:prSet/>
      <dgm:spPr/>
      <dgm:t>
        <a:bodyPr/>
        <a:lstStyle/>
        <a:p>
          <a:endParaRPr lang="en-US"/>
        </a:p>
      </dgm:t>
    </dgm:pt>
    <dgm:pt modelId="{2BF20849-3400-4D43-8A13-F92DA3FDCEC2}" type="parTrans" cxnId="{654F1241-F30E-C246-9D66-51E457C8D22B}">
      <dgm:prSet/>
      <dgm:spPr/>
      <dgm:t>
        <a:bodyPr/>
        <a:lstStyle/>
        <a:p>
          <a:endParaRPr lang="en-US"/>
        </a:p>
      </dgm:t>
    </dgm:pt>
    <dgm:pt modelId="{3ECBC74B-186F-E949-B9D0-8C674DCAE416}">
      <dgm:prSet custT="1"/>
      <dgm:spPr/>
      <dgm:t>
        <a:bodyPr/>
        <a:lstStyle/>
        <a:p>
          <a:pPr>
            <a:buAutoNum type="arabicPeriod"/>
          </a:pPr>
          <a:r>
            <a:rPr lang="en-US" sz="1100" b="0" dirty="0">
              <a:latin typeface="Helvetica" pitchFamily="2" charset="0"/>
            </a:rPr>
            <a:t>They aren’t utilizing the CRM</a:t>
          </a:r>
          <a:br>
            <a:rPr lang="en-US" sz="1100" b="0" dirty="0">
              <a:latin typeface="Helvetica" pitchFamily="2" charset="0"/>
            </a:rPr>
          </a:br>
          <a:r>
            <a:rPr lang="en-US" sz="1100" b="0" dirty="0">
              <a:latin typeface="Helvetica" pitchFamily="2" charset="0"/>
            </a:rPr>
            <a:t>to communicate with your</a:t>
          </a:r>
          <a:br>
            <a:rPr lang="en-US" sz="1100" b="0" dirty="0">
              <a:latin typeface="Helvetica" pitchFamily="2" charset="0"/>
            </a:rPr>
          </a:br>
          <a:r>
            <a:rPr lang="en-US" sz="1100" b="0" dirty="0">
              <a:latin typeface="Helvetica" pitchFamily="2" charset="0"/>
            </a:rPr>
            <a:t>customers</a:t>
          </a:r>
          <a:endParaRPr lang="en-US" sz="1100" dirty="0"/>
        </a:p>
      </dgm:t>
    </dgm:pt>
    <dgm:pt modelId="{EE9F09A7-B07F-6B49-9719-2E5FCD34EA75}" type="sibTrans" cxnId="{DA44D367-8530-C94B-BAA5-0122D6DA1B2E}">
      <dgm:prSet/>
      <dgm:spPr/>
      <dgm:t>
        <a:bodyPr/>
        <a:lstStyle/>
        <a:p>
          <a:endParaRPr lang="en-US"/>
        </a:p>
      </dgm:t>
    </dgm:pt>
    <dgm:pt modelId="{BCB77471-7BE9-4D41-A8AE-1B44497591C4}" type="parTrans" cxnId="{DA44D367-8530-C94B-BAA5-0122D6DA1B2E}">
      <dgm:prSet/>
      <dgm:spPr/>
      <dgm:t>
        <a:bodyPr/>
        <a:lstStyle/>
        <a:p>
          <a:endParaRPr lang="en-US"/>
        </a:p>
      </dgm:t>
    </dgm:pt>
    <dgm:pt modelId="{8C2E5025-DAF5-3E4D-8311-2A516D62B489}" type="pres">
      <dgm:prSet presAssocID="{BFD93F18-D136-484C-B863-BE11E1F89705}" presName="Name0" presStyleCnt="0">
        <dgm:presLayoutVars>
          <dgm:chPref val="3"/>
          <dgm:dir/>
          <dgm:animLvl val="lvl"/>
          <dgm:resizeHandles/>
        </dgm:presLayoutVars>
      </dgm:prSet>
      <dgm:spPr/>
    </dgm:pt>
    <dgm:pt modelId="{9DD8F174-F0D0-DF40-905D-3752A1ED5D39}" type="pres">
      <dgm:prSet presAssocID="{53C20E30-C7E6-9744-9DB3-0B9CF6FA015D}" presName="horFlow" presStyleCnt="0"/>
      <dgm:spPr/>
    </dgm:pt>
    <dgm:pt modelId="{474DE603-0985-034A-BAD3-F93A6C4191F9}" type="pres">
      <dgm:prSet presAssocID="{53C20E30-C7E6-9744-9DB3-0B9CF6FA015D}" presName="bigChev" presStyleLbl="node1" presStyleIdx="0" presStyleCnt="2" custLinFactX="-61763" custLinFactNeighborX="-100000" custLinFactNeighborY="-58"/>
      <dgm:spPr/>
    </dgm:pt>
    <dgm:pt modelId="{9696C175-4B70-E542-94E7-BDB5BA642A1E}" type="pres">
      <dgm:prSet presAssocID="{4A8CCD6B-B60F-9C4F-B219-28C4E165E472}" presName="parTrans" presStyleCnt="0"/>
      <dgm:spPr/>
    </dgm:pt>
    <dgm:pt modelId="{FD965587-C3A3-0545-8978-D2913B22433C}" type="pres">
      <dgm:prSet presAssocID="{6C7CA478-7A7A-C146-A102-AE7369F27601}" presName="node" presStyleLbl="alignAccFollowNode1" presStyleIdx="0" presStyleCnt="2" custScaleX="114315" custScaleY="118284" custLinFactX="-82992" custLinFactNeighborX="-100000" custLinFactNeighborY="-1123">
        <dgm:presLayoutVars>
          <dgm:bulletEnabled val="1"/>
        </dgm:presLayoutVars>
      </dgm:prSet>
      <dgm:spPr/>
    </dgm:pt>
    <dgm:pt modelId="{8EEBBD45-F2EC-6A40-B39D-8D5B4BF1BEAA}" type="pres">
      <dgm:prSet presAssocID="{53C20E30-C7E6-9744-9DB3-0B9CF6FA015D}" presName="vSp" presStyleCnt="0"/>
      <dgm:spPr/>
    </dgm:pt>
    <dgm:pt modelId="{7B988649-E7AF-A242-A7C5-D73BB454DF51}" type="pres">
      <dgm:prSet presAssocID="{6D8E6632-0128-0845-AF7D-943C3CD6DDE1}" presName="horFlow" presStyleCnt="0"/>
      <dgm:spPr/>
    </dgm:pt>
    <dgm:pt modelId="{090DDDCC-76A4-3242-B210-449E081FDEC3}" type="pres">
      <dgm:prSet presAssocID="{6D8E6632-0128-0845-AF7D-943C3CD6DDE1}" presName="bigChev" presStyleLbl="node1" presStyleIdx="1" presStyleCnt="2" custLinFactX="67854" custLinFactY="-14020" custLinFactNeighborX="100000" custLinFactNeighborY="-100000"/>
      <dgm:spPr/>
    </dgm:pt>
    <dgm:pt modelId="{4C492444-31DD-0D4C-806A-59538D860B1C}" type="pres">
      <dgm:prSet presAssocID="{BCB77471-7BE9-4D41-A8AE-1B44497591C4}" presName="parTrans" presStyleCnt="0"/>
      <dgm:spPr/>
    </dgm:pt>
    <dgm:pt modelId="{48FA0FFF-1E0D-9149-ABEB-1470D8E0F64D}" type="pres">
      <dgm:prSet presAssocID="{3ECBC74B-186F-E949-B9D0-8C674DCAE416}" presName="node" presStyleLbl="alignAccFollowNode1" presStyleIdx="1" presStyleCnt="2" custScaleX="101544" custScaleY="117084" custLinFactX="72150" custLinFactY="-39072" custLinFactNeighborX="100000" custLinFactNeighborY="-100000">
        <dgm:presLayoutVars>
          <dgm:bulletEnabled val="1"/>
        </dgm:presLayoutVars>
      </dgm:prSet>
      <dgm:spPr/>
    </dgm:pt>
  </dgm:ptLst>
  <dgm:cxnLst>
    <dgm:cxn modelId="{E2FE3807-E6FA-3E49-ADA7-BD1C92287A52}" type="presOf" srcId="{53C20E30-C7E6-9744-9DB3-0B9CF6FA015D}" destId="{474DE603-0985-034A-BAD3-F93A6C4191F9}" srcOrd="0" destOrd="0" presId="urn:microsoft.com/office/officeart/2005/8/layout/lProcess3"/>
    <dgm:cxn modelId="{161A6A11-A2D3-9543-A692-DDCE79AE8C94}" srcId="{53C20E30-C7E6-9744-9DB3-0B9CF6FA015D}" destId="{6C7CA478-7A7A-C146-A102-AE7369F27601}" srcOrd="0" destOrd="0" parTransId="{4A8CCD6B-B60F-9C4F-B219-28C4E165E472}" sibTransId="{2DAD06DE-DC90-1F4B-AEA6-63F59A6A3264}"/>
    <dgm:cxn modelId="{654F1241-F30E-C246-9D66-51E457C8D22B}" srcId="{BFD93F18-D136-484C-B863-BE11E1F89705}" destId="{6D8E6632-0128-0845-AF7D-943C3CD6DDE1}" srcOrd="1" destOrd="0" parTransId="{2BF20849-3400-4D43-8A13-F92DA3FDCEC2}" sibTransId="{3B4FEC30-FFA7-8C4D-B6DD-8AADEFE4BCF6}"/>
    <dgm:cxn modelId="{C934DB66-0662-3B43-9B5F-6A86A29178F4}" srcId="{BFD93F18-D136-484C-B863-BE11E1F89705}" destId="{53C20E30-C7E6-9744-9DB3-0B9CF6FA015D}" srcOrd="0" destOrd="0" parTransId="{E630B9BC-B333-0B4B-B25E-9C0C0CE616E4}" sibTransId="{6FC2B334-7FF1-7242-98A9-1F808B5E6D49}"/>
    <dgm:cxn modelId="{DA44D367-8530-C94B-BAA5-0122D6DA1B2E}" srcId="{6D8E6632-0128-0845-AF7D-943C3CD6DDE1}" destId="{3ECBC74B-186F-E949-B9D0-8C674DCAE416}" srcOrd="0" destOrd="0" parTransId="{BCB77471-7BE9-4D41-A8AE-1B44497591C4}" sibTransId="{EE9F09A7-B07F-6B49-9719-2E5FCD34EA75}"/>
    <dgm:cxn modelId="{2A970D72-C9A8-114F-B026-5067A017788B}" type="presOf" srcId="{3ECBC74B-186F-E949-B9D0-8C674DCAE416}" destId="{48FA0FFF-1E0D-9149-ABEB-1470D8E0F64D}" srcOrd="0" destOrd="0" presId="urn:microsoft.com/office/officeart/2005/8/layout/lProcess3"/>
    <dgm:cxn modelId="{5BFFA455-FA5A-7F43-979A-15DC33AAE6E0}" type="presOf" srcId="{BFD93F18-D136-484C-B863-BE11E1F89705}" destId="{8C2E5025-DAF5-3E4D-8311-2A516D62B489}" srcOrd="0" destOrd="0" presId="urn:microsoft.com/office/officeart/2005/8/layout/lProcess3"/>
    <dgm:cxn modelId="{AC4E0FB2-8024-4A41-B9C9-B33801AC61B5}" type="presOf" srcId="{6D8E6632-0128-0845-AF7D-943C3CD6DDE1}" destId="{090DDDCC-76A4-3242-B210-449E081FDEC3}" srcOrd="0" destOrd="0" presId="urn:microsoft.com/office/officeart/2005/8/layout/lProcess3"/>
    <dgm:cxn modelId="{8DBBFDD6-0206-EE4A-B63C-0ADB9DB05707}" type="presOf" srcId="{6C7CA478-7A7A-C146-A102-AE7369F27601}" destId="{FD965587-C3A3-0545-8978-D2913B22433C}" srcOrd="0" destOrd="0" presId="urn:microsoft.com/office/officeart/2005/8/layout/lProcess3"/>
    <dgm:cxn modelId="{11620024-6247-B049-943F-BD04A78D2B89}" type="presParOf" srcId="{8C2E5025-DAF5-3E4D-8311-2A516D62B489}" destId="{9DD8F174-F0D0-DF40-905D-3752A1ED5D39}" srcOrd="0" destOrd="0" presId="urn:microsoft.com/office/officeart/2005/8/layout/lProcess3"/>
    <dgm:cxn modelId="{8747D503-ACAA-A34E-86CF-D5A544F1DC52}" type="presParOf" srcId="{9DD8F174-F0D0-DF40-905D-3752A1ED5D39}" destId="{474DE603-0985-034A-BAD3-F93A6C4191F9}" srcOrd="0" destOrd="0" presId="urn:microsoft.com/office/officeart/2005/8/layout/lProcess3"/>
    <dgm:cxn modelId="{48466EF6-FF30-584B-94FC-B6A3A9C0F001}" type="presParOf" srcId="{9DD8F174-F0D0-DF40-905D-3752A1ED5D39}" destId="{9696C175-4B70-E542-94E7-BDB5BA642A1E}" srcOrd="1" destOrd="0" presId="urn:microsoft.com/office/officeart/2005/8/layout/lProcess3"/>
    <dgm:cxn modelId="{7EF748FA-1E46-CB4C-95C7-CB6878E50550}" type="presParOf" srcId="{9DD8F174-F0D0-DF40-905D-3752A1ED5D39}" destId="{FD965587-C3A3-0545-8978-D2913B22433C}" srcOrd="2" destOrd="0" presId="urn:microsoft.com/office/officeart/2005/8/layout/lProcess3"/>
    <dgm:cxn modelId="{8EA7BF46-14F2-8845-B528-49788F912FEE}" type="presParOf" srcId="{8C2E5025-DAF5-3E4D-8311-2A516D62B489}" destId="{8EEBBD45-F2EC-6A40-B39D-8D5B4BF1BEAA}" srcOrd="1" destOrd="0" presId="urn:microsoft.com/office/officeart/2005/8/layout/lProcess3"/>
    <dgm:cxn modelId="{5F075CE8-D43A-BF4E-A63E-012C9003F397}" type="presParOf" srcId="{8C2E5025-DAF5-3E4D-8311-2A516D62B489}" destId="{7B988649-E7AF-A242-A7C5-D73BB454DF51}" srcOrd="2" destOrd="0" presId="urn:microsoft.com/office/officeart/2005/8/layout/lProcess3"/>
    <dgm:cxn modelId="{C54B217C-3D13-FD41-A598-4AEB0AEC4D86}" type="presParOf" srcId="{7B988649-E7AF-A242-A7C5-D73BB454DF51}" destId="{090DDDCC-76A4-3242-B210-449E081FDEC3}" srcOrd="0" destOrd="0" presId="urn:microsoft.com/office/officeart/2005/8/layout/lProcess3"/>
    <dgm:cxn modelId="{E0DCCCE2-1A07-C147-A7E6-4F9FF857065F}" type="presParOf" srcId="{7B988649-E7AF-A242-A7C5-D73BB454DF51}" destId="{4C492444-31DD-0D4C-806A-59538D860B1C}" srcOrd="1" destOrd="0" presId="urn:microsoft.com/office/officeart/2005/8/layout/lProcess3"/>
    <dgm:cxn modelId="{C81E0854-DD94-3C46-A722-C9A4B8D414D6}" type="presParOf" srcId="{7B988649-E7AF-A242-A7C5-D73BB454DF51}" destId="{48FA0FFF-1E0D-9149-ABEB-1470D8E0F64D}" srcOrd="2" destOrd="0" presId="urn:microsoft.com/office/officeart/2005/8/layout/l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FD93F18-D136-484C-B863-BE11E1F8970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53C20E30-C7E6-9744-9DB3-0B9CF6FA015D}">
      <dgm:prSet custT="1"/>
      <dgm:spPr/>
      <dgm:t>
        <a:bodyPr/>
        <a:lstStyle/>
        <a:p>
          <a:r>
            <a:rPr lang="en-US" sz="3200" dirty="0">
              <a:latin typeface="Helvetica" pitchFamily="2" charset="0"/>
            </a:rPr>
            <a:t>Cause</a:t>
          </a:r>
        </a:p>
      </dgm:t>
    </dgm:pt>
    <dgm:pt modelId="{E630B9BC-B333-0B4B-B25E-9C0C0CE616E4}" type="parTrans" cxnId="{C934DB66-0662-3B43-9B5F-6A86A29178F4}">
      <dgm:prSet/>
      <dgm:spPr/>
      <dgm:t>
        <a:bodyPr/>
        <a:lstStyle/>
        <a:p>
          <a:endParaRPr lang="en-US"/>
        </a:p>
      </dgm:t>
    </dgm:pt>
    <dgm:pt modelId="{6FC2B334-7FF1-7242-98A9-1F808B5E6D49}" type="sibTrans" cxnId="{C934DB66-0662-3B43-9B5F-6A86A29178F4}">
      <dgm:prSet/>
      <dgm:spPr/>
      <dgm:t>
        <a:bodyPr/>
        <a:lstStyle/>
        <a:p>
          <a:endParaRPr lang="en-US"/>
        </a:p>
      </dgm:t>
    </dgm:pt>
    <dgm:pt modelId="{6C7CA478-7A7A-C146-A102-AE7369F27601}">
      <dgm:prSet custT="1"/>
      <dgm:spPr/>
      <dgm:t>
        <a:bodyPr/>
        <a:lstStyle/>
        <a:p>
          <a:endParaRPr lang="en-US" sz="2000" b="0" dirty="0">
            <a:latin typeface="Helvetica" pitchFamily="2" charset="0"/>
          </a:endParaRPr>
        </a:p>
        <a:p>
          <a:r>
            <a:rPr lang="en-US" sz="2000" dirty="0">
              <a:latin typeface="Helvetica" pitchFamily="2" charset="0"/>
            </a:rPr>
            <a:t>Loss of Deals</a:t>
          </a:r>
          <a:br>
            <a:rPr lang="en-US" sz="2000" b="0" dirty="0">
              <a:latin typeface="Helvetica" pitchFamily="2" charset="0"/>
            </a:rPr>
          </a:br>
          <a:endParaRPr lang="en-US" sz="2000" dirty="0"/>
        </a:p>
      </dgm:t>
    </dgm:pt>
    <dgm:pt modelId="{4A8CCD6B-B60F-9C4F-B219-28C4E165E472}" type="parTrans" cxnId="{161A6A11-A2D3-9543-A692-DDCE79AE8C94}">
      <dgm:prSet/>
      <dgm:spPr/>
      <dgm:t>
        <a:bodyPr/>
        <a:lstStyle/>
        <a:p>
          <a:endParaRPr lang="en-US"/>
        </a:p>
      </dgm:t>
    </dgm:pt>
    <dgm:pt modelId="{2DAD06DE-DC90-1F4B-AEA6-63F59A6A3264}" type="sibTrans" cxnId="{161A6A11-A2D3-9543-A692-DDCE79AE8C94}">
      <dgm:prSet/>
      <dgm:spPr/>
      <dgm:t>
        <a:bodyPr/>
        <a:lstStyle/>
        <a:p>
          <a:endParaRPr lang="en-US"/>
        </a:p>
      </dgm:t>
    </dgm:pt>
    <dgm:pt modelId="{6D8E6632-0128-0845-AF7D-943C3CD6DDE1}">
      <dgm:prSet custT="1"/>
      <dgm:spPr/>
      <dgm:t>
        <a:bodyPr/>
        <a:lstStyle/>
        <a:p>
          <a:r>
            <a:rPr lang="en-US" sz="3200" dirty="0">
              <a:latin typeface="Helvetica" pitchFamily="2" charset="0"/>
            </a:rPr>
            <a:t>Effect</a:t>
          </a:r>
        </a:p>
      </dgm:t>
    </dgm:pt>
    <dgm:pt modelId="{2BF20849-3400-4D43-8A13-F92DA3FDCEC2}" type="parTrans" cxnId="{654F1241-F30E-C246-9D66-51E457C8D22B}">
      <dgm:prSet/>
      <dgm:spPr/>
      <dgm:t>
        <a:bodyPr/>
        <a:lstStyle/>
        <a:p>
          <a:endParaRPr lang="en-US"/>
        </a:p>
      </dgm:t>
    </dgm:pt>
    <dgm:pt modelId="{3B4FEC30-FFA7-8C4D-B6DD-8AADEFE4BCF6}" type="sibTrans" cxnId="{654F1241-F30E-C246-9D66-51E457C8D22B}">
      <dgm:prSet/>
      <dgm:spPr/>
      <dgm:t>
        <a:bodyPr/>
        <a:lstStyle/>
        <a:p>
          <a:endParaRPr lang="en-US"/>
        </a:p>
      </dgm:t>
    </dgm:pt>
    <dgm:pt modelId="{3ECBC74B-186F-E949-B9D0-8C674DCAE416}">
      <dgm:prSet custT="1"/>
      <dgm:spPr/>
      <dgm:t>
        <a:bodyPr/>
        <a:lstStyle/>
        <a:p>
          <a:r>
            <a:rPr lang="en-US" sz="1400" dirty="0">
              <a:latin typeface="Helvetica" pitchFamily="2" charset="0"/>
            </a:rPr>
            <a:t>Customer’s do not receive</a:t>
          </a:r>
          <a:br>
            <a:rPr lang="en-US" sz="1400" dirty="0">
              <a:latin typeface="Helvetica" pitchFamily="2" charset="0"/>
            </a:rPr>
          </a:br>
          <a:r>
            <a:rPr lang="en-US" sz="1400" dirty="0">
              <a:latin typeface="Helvetica" pitchFamily="2" charset="0"/>
            </a:rPr>
            <a:t>follow up</a:t>
          </a:r>
          <a:br>
            <a:rPr lang="en-US" sz="1400" dirty="0">
              <a:latin typeface="Helvetica" pitchFamily="2" charset="0"/>
            </a:rPr>
          </a:br>
          <a:r>
            <a:rPr lang="en-US" sz="1400" dirty="0">
              <a:latin typeface="Helvetica" pitchFamily="2" charset="0"/>
            </a:rPr>
            <a:t>Dissatisfied Employees</a:t>
          </a:r>
          <a:endParaRPr lang="en-US" sz="1400" dirty="0">
            <a:latin typeface="+mj-lt"/>
          </a:endParaRPr>
        </a:p>
      </dgm:t>
    </dgm:pt>
    <dgm:pt modelId="{BCB77471-7BE9-4D41-A8AE-1B44497591C4}" type="parTrans" cxnId="{DA44D367-8530-C94B-BAA5-0122D6DA1B2E}">
      <dgm:prSet/>
      <dgm:spPr/>
      <dgm:t>
        <a:bodyPr/>
        <a:lstStyle/>
        <a:p>
          <a:endParaRPr lang="en-US"/>
        </a:p>
      </dgm:t>
    </dgm:pt>
    <dgm:pt modelId="{EE9F09A7-B07F-6B49-9719-2E5FCD34EA75}" type="sibTrans" cxnId="{DA44D367-8530-C94B-BAA5-0122D6DA1B2E}">
      <dgm:prSet/>
      <dgm:spPr/>
      <dgm:t>
        <a:bodyPr/>
        <a:lstStyle/>
        <a:p>
          <a:endParaRPr lang="en-US"/>
        </a:p>
      </dgm:t>
    </dgm:pt>
    <dgm:pt modelId="{8C2E5025-DAF5-3E4D-8311-2A516D62B489}" type="pres">
      <dgm:prSet presAssocID="{BFD93F18-D136-484C-B863-BE11E1F89705}" presName="Name0" presStyleCnt="0">
        <dgm:presLayoutVars>
          <dgm:chPref val="3"/>
          <dgm:dir/>
          <dgm:animLvl val="lvl"/>
          <dgm:resizeHandles/>
        </dgm:presLayoutVars>
      </dgm:prSet>
      <dgm:spPr/>
    </dgm:pt>
    <dgm:pt modelId="{9DD8F174-F0D0-DF40-905D-3752A1ED5D39}" type="pres">
      <dgm:prSet presAssocID="{53C20E30-C7E6-9744-9DB3-0B9CF6FA015D}" presName="horFlow" presStyleCnt="0"/>
      <dgm:spPr/>
    </dgm:pt>
    <dgm:pt modelId="{474DE603-0985-034A-BAD3-F93A6C4191F9}" type="pres">
      <dgm:prSet presAssocID="{53C20E30-C7E6-9744-9DB3-0B9CF6FA015D}" presName="bigChev" presStyleLbl="node1" presStyleIdx="0" presStyleCnt="2" custLinFactX="-61763" custLinFactNeighborX="-100000" custLinFactNeighborY="-58"/>
      <dgm:spPr/>
    </dgm:pt>
    <dgm:pt modelId="{9696C175-4B70-E542-94E7-BDB5BA642A1E}" type="pres">
      <dgm:prSet presAssocID="{4A8CCD6B-B60F-9C4F-B219-28C4E165E472}" presName="parTrans" presStyleCnt="0"/>
      <dgm:spPr/>
    </dgm:pt>
    <dgm:pt modelId="{FD965587-C3A3-0545-8978-D2913B22433C}" type="pres">
      <dgm:prSet presAssocID="{6C7CA478-7A7A-C146-A102-AE7369F27601}" presName="node" presStyleLbl="alignAccFollowNode1" presStyleIdx="0" presStyleCnt="2" custScaleX="101639" custScaleY="118284" custLinFactX="-75642" custLinFactNeighborX="-100000" custLinFactNeighborY="-1264">
        <dgm:presLayoutVars>
          <dgm:bulletEnabled val="1"/>
        </dgm:presLayoutVars>
      </dgm:prSet>
      <dgm:spPr/>
    </dgm:pt>
    <dgm:pt modelId="{8EEBBD45-F2EC-6A40-B39D-8D5B4BF1BEAA}" type="pres">
      <dgm:prSet presAssocID="{53C20E30-C7E6-9744-9DB3-0B9CF6FA015D}" presName="vSp" presStyleCnt="0"/>
      <dgm:spPr/>
    </dgm:pt>
    <dgm:pt modelId="{7B988649-E7AF-A242-A7C5-D73BB454DF51}" type="pres">
      <dgm:prSet presAssocID="{6D8E6632-0128-0845-AF7D-943C3CD6DDE1}" presName="horFlow" presStyleCnt="0"/>
      <dgm:spPr/>
    </dgm:pt>
    <dgm:pt modelId="{090DDDCC-76A4-3242-B210-449E081FDEC3}" type="pres">
      <dgm:prSet presAssocID="{6D8E6632-0128-0845-AF7D-943C3CD6DDE1}" presName="bigChev" presStyleLbl="node1" presStyleIdx="1" presStyleCnt="2" custScaleX="85212" custLinFactX="59757" custLinFactY="-14137" custLinFactNeighborX="100000" custLinFactNeighborY="-100000"/>
      <dgm:spPr/>
    </dgm:pt>
    <dgm:pt modelId="{4C492444-31DD-0D4C-806A-59538D860B1C}" type="pres">
      <dgm:prSet presAssocID="{BCB77471-7BE9-4D41-A8AE-1B44497591C4}" presName="parTrans" presStyleCnt="0"/>
      <dgm:spPr/>
    </dgm:pt>
    <dgm:pt modelId="{48FA0FFF-1E0D-9149-ABEB-1470D8E0F64D}" type="pres">
      <dgm:prSet presAssocID="{3ECBC74B-186F-E949-B9D0-8C674DCAE416}" presName="node" presStyleLbl="alignAccFollowNode1" presStyleIdx="1" presStyleCnt="2" custScaleX="110508" custScaleY="117084" custLinFactX="63350" custLinFactY="-39213" custLinFactNeighborX="100000" custLinFactNeighborY="-100000">
        <dgm:presLayoutVars>
          <dgm:bulletEnabled val="1"/>
        </dgm:presLayoutVars>
      </dgm:prSet>
      <dgm:spPr/>
    </dgm:pt>
  </dgm:ptLst>
  <dgm:cxnLst>
    <dgm:cxn modelId="{161A6A11-A2D3-9543-A692-DDCE79AE8C94}" srcId="{53C20E30-C7E6-9744-9DB3-0B9CF6FA015D}" destId="{6C7CA478-7A7A-C146-A102-AE7369F27601}" srcOrd="0" destOrd="0" parTransId="{4A8CCD6B-B60F-9C4F-B219-28C4E165E472}" sibTransId="{2DAD06DE-DC90-1F4B-AEA6-63F59A6A3264}"/>
    <dgm:cxn modelId="{0FC65019-293F-B24B-9690-1CA246648CEF}" type="presOf" srcId="{3ECBC74B-186F-E949-B9D0-8C674DCAE416}" destId="{48FA0FFF-1E0D-9149-ABEB-1470D8E0F64D}" srcOrd="0" destOrd="0" presId="urn:microsoft.com/office/officeart/2005/8/layout/lProcess3"/>
    <dgm:cxn modelId="{422A3934-42DF-FD44-82D2-FEF8447050F6}" type="presOf" srcId="{6D8E6632-0128-0845-AF7D-943C3CD6DDE1}" destId="{090DDDCC-76A4-3242-B210-449E081FDEC3}" srcOrd="0" destOrd="0" presId="urn:microsoft.com/office/officeart/2005/8/layout/lProcess3"/>
    <dgm:cxn modelId="{71628839-472A-6B46-B5B4-8B1EFA7CBF94}" type="presOf" srcId="{53C20E30-C7E6-9744-9DB3-0B9CF6FA015D}" destId="{474DE603-0985-034A-BAD3-F93A6C4191F9}" srcOrd="0" destOrd="0" presId="urn:microsoft.com/office/officeart/2005/8/layout/lProcess3"/>
    <dgm:cxn modelId="{654F1241-F30E-C246-9D66-51E457C8D22B}" srcId="{BFD93F18-D136-484C-B863-BE11E1F89705}" destId="{6D8E6632-0128-0845-AF7D-943C3CD6DDE1}" srcOrd="1" destOrd="0" parTransId="{2BF20849-3400-4D43-8A13-F92DA3FDCEC2}" sibTransId="{3B4FEC30-FFA7-8C4D-B6DD-8AADEFE4BCF6}"/>
    <dgm:cxn modelId="{C934DB66-0662-3B43-9B5F-6A86A29178F4}" srcId="{BFD93F18-D136-484C-B863-BE11E1F89705}" destId="{53C20E30-C7E6-9744-9DB3-0B9CF6FA015D}" srcOrd="0" destOrd="0" parTransId="{E630B9BC-B333-0B4B-B25E-9C0C0CE616E4}" sibTransId="{6FC2B334-7FF1-7242-98A9-1F808B5E6D49}"/>
    <dgm:cxn modelId="{DA44D367-8530-C94B-BAA5-0122D6DA1B2E}" srcId="{6D8E6632-0128-0845-AF7D-943C3CD6DDE1}" destId="{3ECBC74B-186F-E949-B9D0-8C674DCAE416}" srcOrd="0" destOrd="0" parTransId="{BCB77471-7BE9-4D41-A8AE-1B44497591C4}" sibTransId="{EE9F09A7-B07F-6B49-9719-2E5FCD34EA75}"/>
    <dgm:cxn modelId="{5BFFA455-FA5A-7F43-979A-15DC33AAE6E0}" type="presOf" srcId="{BFD93F18-D136-484C-B863-BE11E1F89705}" destId="{8C2E5025-DAF5-3E4D-8311-2A516D62B489}" srcOrd="0" destOrd="0" presId="urn:microsoft.com/office/officeart/2005/8/layout/lProcess3"/>
    <dgm:cxn modelId="{48C1E7C0-CA56-2447-9C2A-2FA1587AC3ED}" type="presOf" srcId="{6C7CA478-7A7A-C146-A102-AE7369F27601}" destId="{FD965587-C3A3-0545-8978-D2913B22433C}" srcOrd="0" destOrd="0" presId="urn:microsoft.com/office/officeart/2005/8/layout/lProcess3"/>
    <dgm:cxn modelId="{11620024-6247-B049-943F-BD04A78D2B89}" type="presParOf" srcId="{8C2E5025-DAF5-3E4D-8311-2A516D62B489}" destId="{9DD8F174-F0D0-DF40-905D-3752A1ED5D39}" srcOrd="0" destOrd="0" presId="urn:microsoft.com/office/officeart/2005/8/layout/lProcess3"/>
    <dgm:cxn modelId="{31810634-0AE3-884F-BCA4-55A079381556}" type="presParOf" srcId="{9DD8F174-F0D0-DF40-905D-3752A1ED5D39}" destId="{474DE603-0985-034A-BAD3-F93A6C4191F9}" srcOrd="0" destOrd="0" presId="urn:microsoft.com/office/officeart/2005/8/layout/lProcess3"/>
    <dgm:cxn modelId="{54FB6B4D-38AD-DA4F-A4E2-72A52F327038}" type="presParOf" srcId="{9DD8F174-F0D0-DF40-905D-3752A1ED5D39}" destId="{9696C175-4B70-E542-94E7-BDB5BA642A1E}" srcOrd="1" destOrd="0" presId="urn:microsoft.com/office/officeart/2005/8/layout/lProcess3"/>
    <dgm:cxn modelId="{47A1860C-D136-6942-8130-0A05A013F2C4}" type="presParOf" srcId="{9DD8F174-F0D0-DF40-905D-3752A1ED5D39}" destId="{FD965587-C3A3-0545-8978-D2913B22433C}" srcOrd="2" destOrd="0" presId="urn:microsoft.com/office/officeart/2005/8/layout/lProcess3"/>
    <dgm:cxn modelId="{8EA7BF46-14F2-8845-B528-49788F912FEE}" type="presParOf" srcId="{8C2E5025-DAF5-3E4D-8311-2A516D62B489}" destId="{8EEBBD45-F2EC-6A40-B39D-8D5B4BF1BEAA}" srcOrd="1" destOrd="0" presId="urn:microsoft.com/office/officeart/2005/8/layout/lProcess3"/>
    <dgm:cxn modelId="{5F075CE8-D43A-BF4E-A63E-012C9003F397}" type="presParOf" srcId="{8C2E5025-DAF5-3E4D-8311-2A516D62B489}" destId="{7B988649-E7AF-A242-A7C5-D73BB454DF51}" srcOrd="2" destOrd="0" presId="urn:microsoft.com/office/officeart/2005/8/layout/lProcess3"/>
    <dgm:cxn modelId="{DFF5C342-A27D-534C-B3E6-E6663E74FD60}" type="presParOf" srcId="{7B988649-E7AF-A242-A7C5-D73BB454DF51}" destId="{090DDDCC-76A4-3242-B210-449E081FDEC3}" srcOrd="0" destOrd="0" presId="urn:microsoft.com/office/officeart/2005/8/layout/lProcess3"/>
    <dgm:cxn modelId="{63B2A31F-DA7A-7B4E-91A0-C6D1155F179B}" type="presParOf" srcId="{7B988649-E7AF-A242-A7C5-D73BB454DF51}" destId="{4C492444-31DD-0D4C-806A-59538D860B1C}" srcOrd="1" destOrd="0" presId="urn:microsoft.com/office/officeart/2005/8/layout/lProcess3"/>
    <dgm:cxn modelId="{2A43C7F1-B870-9844-A302-FD94858C8BF5}" type="presParOf" srcId="{7B988649-E7AF-A242-A7C5-D73BB454DF51}" destId="{48FA0FFF-1E0D-9149-ABEB-1470D8E0F64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D93F18-D136-484C-B863-BE11E1F8970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53C20E30-C7E6-9744-9DB3-0B9CF6FA015D}">
      <dgm:prSet custT="1"/>
      <dgm:spPr/>
      <dgm:t>
        <a:bodyPr/>
        <a:lstStyle/>
        <a:p>
          <a:r>
            <a:rPr lang="en-US" sz="3200" dirty="0">
              <a:latin typeface="Helvetica" pitchFamily="2" charset="0"/>
            </a:rPr>
            <a:t>Cause</a:t>
          </a:r>
        </a:p>
      </dgm:t>
    </dgm:pt>
    <dgm:pt modelId="{E630B9BC-B333-0B4B-B25E-9C0C0CE616E4}" type="parTrans" cxnId="{C934DB66-0662-3B43-9B5F-6A86A29178F4}">
      <dgm:prSet/>
      <dgm:spPr/>
      <dgm:t>
        <a:bodyPr/>
        <a:lstStyle/>
        <a:p>
          <a:endParaRPr lang="en-US"/>
        </a:p>
      </dgm:t>
    </dgm:pt>
    <dgm:pt modelId="{6FC2B334-7FF1-7242-98A9-1F808B5E6D49}" type="sibTrans" cxnId="{C934DB66-0662-3B43-9B5F-6A86A29178F4}">
      <dgm:prSet/>
      <dgm:spPr/>
      <dgm:t>
        <a:bodyPr/>
        <a:lstStyle/>
        <a:p>
          <a:endParaRPr lang="en-US"/>
        </a:p>
      </dgm:t>
    </dgm:pt>
    <dgm:pt modelId="{6C7CA478-7A7A-C146-A102-AE7369F27601}">
      <dgm:prSet/>
      <dgm:spPr/>
      <dgm:t>
        <a:bodyPr/>
        <a:lstStyle/>
        <a:p>
          <a:r>
            <a:rPr lang="en-US" dirty="0">
              <a:latin typeface="Helvetica" pitchFamily="2" charset="0"/>
            </a:rPr>
            <a:t>Staff Aren't Logging Activities</a:t>
          </a:r>
        </a:p>
      </dgm:t>
    </dgm:pt>
    <dgm:pt modelId="{2DAD06DE-DC90-1F4B-AEA6-63F59A6A3264}" type="sibTrans" cxnId="{161A6A11-A2D3-9543-A692-DDCE79AE8C94}">
      <dgm:prSet/>
      <dgm:spPr/>
      <dgm:t>
        <a:bodyPr/>
        <a:lstStyle/>
        <a:p>
          <a:endParaRPr lang="en-US"/>
        </a:p>
      </dgm:t>
    </dgm:pt>
    <dgm:pt modelId="{4A8CCD6B-B60F-9C4F-B219-28C4E165E472}" type="parTrans" cxnId="{161A6A11-A2D3-9543-A692-DDCE79AE8C94}">
      <dgm:prSet/>
      <dgm:spPr/>
      <dgm:t>
        <a:bodyPr/>
        <a:lstStyle/>
        <a:p>
          <a:endParaRPr lang="en-US"/>
        </a:p>
      </dgm:t>
    </dgm:pt>
    <dgm:pt modelId="{6D8E6632-0128-0845-AF7D-943C3CD6DDE1}">
      <dgm:prSet custT="1"/>
      <dgm:spPr/>
      <dgm:t>
        <a:bodyPr/>
        <a:lstStyle/>
        <a:p>
          <a:r>
            <a:rPr lang="en-US" sz="3200" dirty="0">
              <a:latin typeface="Helvetica" pitchFamily="2" charset="0"/>
            </a:rPr>
            <a:t>Effect</a:t>
          </a:r>
        </a:p>
      </dgm:t>
    </dgm:pt>
    <dgm:pt modelId="{3B4FEC30-FFA7-8C4D-B6DD-8AADEFE4BCF6}" type="sibTrans" cxnId="{654F1241-F30E-C246-9D66-51E457C8D22B}">
      <dgm:prSet/>
      <dgm:spPr/>
      <dgm:t>
        <a:bodyPr/>
        <a:lstStyle/>
        <a:p>
          <a:endParaRPr lang="en-US"/>
        </a:p>
      </dgm:t>
    </dgm:pt>
    <dgm:pt modelId="{2BF20849-3400-4D43-8A13-F92DA3FDCEC2}" type="parTrans" cxnId="{654F1241-F30E-C246-9D66-51E457C8D22B}">
      <dgm:prSet/>
      <dgm:spPr/>
      <dgm:t>
        <a:bodyPr/>
        <a:lstStyle/>
        <a:p>
          <a:endParaRPr lang="en-US"/>
        </a:p>
      </dgm:t>
    </dgm:pt>
    <dgm:pt modelId="{3ECBC74B-186F-E949-B9D0-8C674DCAE416}">
      <dgm:prSet/>
      <dgm:spPr/>
      <dgm:t>
        <a:bodyPr/>
        <a:lstStyle/>
        <a:p>
          <a:r>
            <a:rPr lang="en-US" dirty="0">
              <a:latin typeface="Helvetica" pitchFamily="2" charset="0"/>
            </a:rPr>
            <a:t>Tasks aren't relevant/ going to the wrong person</a:t>
          </a:r>
        </a:p>
      </dgm:t>
    </dgm:pt>
    <dgm:pt modelId="{EE9F09A7-B07F-6B49-9719-2E5FCD34EA75}" type="sibTrans" cxnId="{DA44D367-8530-C94B-BAA5-0122D6DA1B2E}">
      <dgm:prSet/>
      <dgm:spPr/>
      <dgm:t>
        <a:bodyPr/>
        <a:lstStyle/>
        <a:p>
          <a:endParaRPr lang="en-US"/>
        </a:p>
      </dgm:t>
    </dgm:pt>
    <dgm:pt modelId="{BCB77471-7BE9-4D41-A8AE-1B44497591C4}" type="parTrans" cxnId="{DA44D367-8530-C94B-BAA5-0122D6DA1B2E}">
      <dgm:prSet/>
      <dgm:spPr/>
      <dgm:t>
        <a:bodyPr/>
        <a:lstStyle/>
        <a:p>
          <a:endParaRPr lang="en-US"/>
        </a:p>
      </dgm:t>
    </dgm:pt>
    <dgm:pt modelId="{8C2E5025-DAF5-3E4D-8311-2A516D62B489}" type="pres">
      <dgm:prSet presAssocID="{BFD93F18-D136-484C-B863-BE11E1F89705}" presName="Name0" presStyleCnt="0">
        <dgm:presLayoutVars>
          <dgm:chPref val="3"/>
          <dgm:dir/>
          <dgm:animLvl val="lvl"/>
          <dgm:resizeHandles/>
        </dgm:presLayoutVars>
      </dgm:prSet>
      <dgm:spPr/>
    </dgm:pt>
    <dgm:pt modelId="{9DD8F174-F0D0-DF40-905D-3752A1ED5D39}" type="pres">
      <dgm:prSet presAssocID="{53C20E30-C7E6-9744-9DB3-0B9CF6FA015D}" presName="horFlow" presStyleCnt="0"/>
      <dgm:spPr/>
    </dgm:pt>
    <dgm:pt modelId="{474DE603-0985-034A-BAD3-F93A6C4191F9}" type="pres">
      <dgm:prSet presAssocID="{53C20E30-C7E6-9744-9DB3-0B9CF6FA015D}" presName="bigChev" presStyleLbl="node1" presStyleIdx="0" presStyleCnt="2" custLinFactX="-68442" custLinFactNeighborX="-100000" custLinFactNeighborY="1297"/>
      <dgm:spPr/>
    </dgm:pt>
    <dgm:pt modelId="{9696C175-4B70-E542-94E7-BDB5BA642A1E}" type="pres">
      <dgm:prSet presAssocID="{4A8CCD6B-B60F-9C4F-B219-28C4E165E472}" presName="parTrans" presStyleCnt="0"/>
      <dgm:spPr/>
    </dgm:pt>
    <dgm:pt modelId="{FD965587-C3A3-0545-8978-D2913B22433C}" type="pres">
      <dgm:prSet presAssocID="{6C7CA478-7A7A-C146-A102-AE7369F27601}" presName="node" presStyleLbl="alignAccFollowNode1" presStyleIdx="0" presStyleCnt="2" custScaleX="109480" custScaleY="118284" custLinFactX="-90456" custLinFactNeighborX="-100000" custLinFactNeighborY="-1083">
        <dgm:presLayoutVars>
          <dgm:bulletEnabled val="1"/>
        </dgm:presLayoutVars>
      </dgm:prSet>
      <dgm:spPr/>
    </dgm:pt>
    <dgm:pt modelId="{8EEBBD45-F2EC-6A40-B39D-8D5B4BF1BEAA}" type="pres">
      <dgm:prSet presAssocID="{53C20E30-C7E6-9744-9DB3-0B9CF6FA015D}" presName="vSp" presStyleCnt="0"/>
      <dgm:spPr/>
    </dgm:pt>
    <dgm:pt modelId="{7B988649-E7AF-A242-A7C5-D73BB454DF51}" type="pres">
      <dgm:prSet presAssocID="{6D8E6632-0128-0845-AF7D-943C3CD6DDE1}" presName="horFlow" presStyleCnt="0"/>
      <dgm:spPr/>
    </dgm:pt>
    <dgm:pt modelId="{090DDDCC-76A4-3242-B210-449E081FDEC3}" type="pres">
      <dgm:prSet presAssocID="{6D8E6632-0128-0845-AF7D-943C3CD6DDE1}" presName="bigChev" presStyleLbl="node1" presStyleIdx="1" presStyleCnt="2" custLinFactX="50446" custLinFactY="-15811" custLinFactNeighborX="100000" custLinFactNeighborY="-100000"/>
      <dgm:spPr/>
    </dgm:pt>
    <dgm:pt modelId="{4C492444-31DD-0D4C-806A-59538D860B1C}" type="pres">
      <dgm:prSet presAssocID="{BCB77471-7BE9-4D41-A8AE-1B44497591C4}" presName="parTrans" presStyleCnt="0"/>
      <dgm:spPr/>
    </dgm:pt>
    <dgm:pt modelId="{48FA0FFF-1E0D-9149-ABEB-1470D8E0F64D}" type="pres">
      <dgm:prSet presAssocID="{3ECBC74B-186F-E949-B9D0-8C674DCAE416}" presName="node" presStyleLbl="alignAccFollowNode1" presStyleIdx="1" presStyleCnt="2" custScaleX="101544" custScaleY="117084" custLinFactX="51177" custLinFactY="-37832" custLinFactNeighborX="100000" custLinFactNeighborY="-100000">
        <dgm:presLayoutVars>
          <dgm:bulletEnabled val="1"/>
        </dgm:presLayoutVars>
      </dgm:prSet>
      <dgm:spPr/>
    </dgm:pt>
  </dgm:ptLst>
  <dgm:cxnLst>
    <dgm:cxn modelId="{E2FE3807-E6FA-3E49-ADA7-BD1C92287A52}" type="presOf" srcId="{53C20E30-C7E6-9744-9DB3-0B9CF6FA015D}" destId="{474DE603-0985-034A-BAD3-F93A6C4191F9}" srcOrd="0" destOrd="0" presId="urn:microsoft.com/office/officeart/2005/8/layout/lProcess3"/>
    <dgm:cxn modelId="{161A6A11-A2D3-9543-A692-DDCE79AE8C94}" srcId="{53C20E30-C7E6-9744-9DB3-0B9CF6FA015D}" destId="{6C7CA478-7A7A-C146-A102-AE7369F27601}" srcOrd="0" destOrd="0" parTransId="{4A8CCD6B-B60F-9C4F-B219-28C4E165E472}" sibTransId="{2DAD06DE-DC90-1F4B-AEA6-63F59A6A3264}"/>
    <dgm:cxn modelId="{654F1241-F30E-C246-9D66-51E457C8D22B}" srcId="{BFD93F18-D136-484C-B863-BE11E1F89705}" destId="{6D8E6632-0128-0845-AF7D-943C3CD6DDE1}" srcOrd="1" destOrd="0" parTransId="{2BF20849-3400-4D43-8A13-F92DA3FDCEC2}" sibTransId="{3B4FEC30-FFA7-8C4D-B6DD-8AADEFE4BCF6}"/>
    <dgm:cxn modelId="{C934DB66-0662-3B43-9B5F-6A86A29178F4}" srcId="{BFD93F18-D136-484C-B863-BE11E1F89705}" destId="{53C20E30-C7E6-9744-9DB3-0B9CF6FA015D}" srcOrd="0" destOrd="0" parTransId="{E630B9BC-B333-0B4B-B25E-9C0C0CE616E4}" sibTransId="{6FC2B334-7FF1-7242-98A9-1F808B5E6D49}"/>
    <dgm:cxn modelId="{DA44D367-8530-C94B-BAA5-0122D6DA1B2E}" srcId="{6D8E6632-0128-0845-AF7D-943C3CD6DDE1}" destId="{3ECBC74B-186F-E949-B9D0-8C674DCAE416}" srcOrd="0" destOrd="0" parTransId="{BCB77471-7BE9-4D41-A8AE-1B44497591C4}" sibTransId="{EE9F09A7-B07F-6B49-9719-2E5FCD34EA75}"/>
    <dgm:cxn modelId="{2A970D72-C9A8-114F-B026-5067A017788B}" type="presOf" srcId="{3ECBC74B-186F-E949-B9D0-8C674DCAE416}" destId="{48FA0FFF-1E0D-9149-ABEB-1470D8E0F64D}" srcOrd="0" destOrd="0" presId="urn:microsoft.com/office/officeart/2005/8/layout/lProcess3"/>
    <dgm:cxn modelId="{5BFFA455-FA5A-7F43-979A-15DC33AAE6E0}" type="presOf" srcId="{BFD93F18-D136-484C-B863-BE11E1F89705}" destId="{8C2E5025-DAF5-3E4D-8311-2A516D62B489}" srcOrd="0" destOrd="0" presId="urn:microsoft.com/office/officeart/2005/8/layout/lProcess3"/>
    <dgm:cxn modelId="{AC4E0FB2-8024-4A41-B9C9-B33801AC61B5}" type="presOf" srcId="{6D8E6632-0128-0845-AF7D-943C3CD6DDE1}" destId="{090DDDCC-76A4-3242-B210-449E081FDEC3}" srcOrd="0" destOrd="0" presId="urn:microsoft.com/office/officeart/2005/8/layout/lProcess3"/>
    <dgm:cxn modelId="{8DBBFDD6-0206-EE4A-B63C-0ADB9DB05707}" type="presOf" srcId="{6C7CA478-7A7A-C146-A102-AE7369F27601}" destId="{FD965587-C3A3-0545-8978-D2913B22433C}" srcOrd="0" destOrd="0" presId="urn:microsoft.com/office/officeart/2005/8/layout/lProcess3"/>
    <dgm:cxn modelId="{11620024-6247-B049-943F-BD04A78D2B89}" type="presParOf" srcId="{8C2E5025-DAF5-3E4D-8311-2A516D62B489}" destId="{9DD8F174-F0D0-DF40-905D-3752A1ED5D39}" srcOrd="0" destOrd="0" presId="urn:microsoft.com/office/officeart/2005/8/layout/lProcess3"/>
    <dgm:cxn modelId="{8747D503-ACAA-A34E-86CF-D5A544F1DC52}" type="presParOf" srcId="{9DD8F174-F0D0-DF40-905D-3752A1ED5D39}" destId="{474DE603-0985-034A-BAD3-F93A6C4191F9}" srcOrd="0" destOrd="0" presId="urn:microsoft.com/office/officeart/2005/8/layout/lProcess3"/>
    <dgm:cxn modelId="{48466EF6-FF30-584B-94FC-B6A3A9C0F001}" type="presParOf" srcId="{9DD8F174-F0D0-DF40-905D-3752A1ED5D39}" destId="{9696C175-4B70-E542-94E7-BDB5BA642A1E}" srcOrd="1" destOrd="0" presId="urn:microsoft.com/office/officeart/2005/8/layout/lProcess3"/>
    <dgm:cxn modelId="{7EF748FA-1E46-CB4C-95C7-CB6878E50550}" type="presParOf" srcId="{9DD8F174-F0D0-DF40-905D-3752A1ED5D39}" destId="{FD965587-C3A3-0545-8978-D2913B22433C}" srcOrd="2" destOrd="0" presId="urn:microsoft.com/office/officeart/2005/8/layout/lProcess3"/>
    <dgm:cxn modelId="{8EA7BF46-14F2-8845-B528-49788F912FEE}" type="presParOf" srcId="{8C2E5025-DAF5-3E4D-8311-2A516D62B489}" destId="{8EEBBD45-F2EC-6A40-B39D-8D5B4BF1BEAA}" srcOrd="1" destOrd="0" presId="urn:microsoft.com/office/officeart/2005/8/layout/lProcess3"/>
    <dgm:cxn modelId="{5F075CE8-D43A-BF4E-A63E-012C9003F397}" type="presParOf" srcId="{8C2E5025-DAF5-3E4D-8311-2A516D62B489}" destId="{7B988649-E7AF-A242-A7C5-D73BB454DF51}" srcOrd="2" destOrd="0" presId="urn:microsoft.com/office/officeart/2005/8/layout/lProcess3"/>
    <dgm:cxn modelId="{C54B217C-3D13-FD41-A598-4AEB0AEC4D86}" type="presParOf" srcId="{7B988649-E7AF-A242-A7C5-D73BB454DF51}" destId="{090DDDCC-76A4-3242-B210-449E081FDEC3}" srcOrd="0" destOrd="0" presId="urn:microsoft.com/office/officeart/2005/8/layout/lProcess3"/>
    <dgm:cxn modelId="{E0DCCCE2-1A07-C147-A7E6-4F9FF857065F}" type="presParOf" srcId="{7B988649-E7AF-A242-A7C5-D73BB454DF51}" destId="{4C492444-31DD-0D4C-806A-59538D860B1C}" srcOrd="1" destOrd="0" presId="urn:microsoft.com/office/officeart/2005/8/layout/lProcess3"/>
    <dgm:cxn modelId="{C81E0854-DD94-3C46-A722-C9A4B8D414D6}" type="presParOf" srcId="{7B988649-E7AF-A242-A7C5-D73BB454DF51}" destId="{48FA0FFF-1E0D-9149-ABEB-1470D8E0F64D}" srcOrd="2"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D93F18-D136-484C-B863-BE11E1F8970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53C20E30-C7E6-9744-9DB3-0B9CF6FA015D}">
      <dgm:prSet custT="1"/>
      <dgm:spPr/>
      <dgm:t>
        <a:bodyPr/>
        <a:lstStyle/>
        <a:p>
          <a:r>
            <a:rPr lang="en-US" sz="3200" dirty="0">
              <a:latin typeface="Helvetica" pitchFamily="2" charset="0"/>
            </a:rPr>
            <a:t>Cause</a:t>
          </a:r>
        </a:p>
      </dgm:t>
    </dgm:pt>
    <dgm:pt modelId="{E630B9BC-B333-0B4B-B25E-9C0C0CE616E4}" type="parTrans" cxnId="{C934DB66-0662-3B43-9B5F-6A86A29178F4}">
      <dgm:prSet/>
      <dgm:spPr/>
      <dgm:t>
        <a:bodyPr/>
        <a:lstStyle/>
        <a:p>
          <a:endParaRPr lang="en-US"/>
        </a:p>
      </dgm:t>
    </dgm:pt>
    <dgm:pt modelId="{6FC2B334-7FF1-7242-98A9-1F808B5E6D49}" type="sibTrans" cxnId="{C934DB66-0662-3B43-9B5F-6A86A29178F4}">
      <dgm:prSet/>
      <dgm:spPr/>
      <dgm:t>
        <a:bodyPr/>
        <a:lstStyle/>
        <a:p>
          <a:endParaRPr lang="en-US"/>
        </a:p>
      </dgm:t>
    </dgm:pt>
    <dgm:pt modelId="{6C7CA478-7A7A-C146-A102-AE7369F27601}">
      <dgm:prSet custT="1"/>
      <dgm:spPr/>
      <dgm:t>
        <a:bodyPr/>
        <a:lstStyle/>
        <a:p>
          <a:r>
            <a:rPr lang="en-US" sz="1600" dirty="0">
              <a:latin typeface="Helvetica" pitchFamily="2" charset="0"/>
            </a:rPr>
            <a:t>Not Setting Appointments In The CRM</a:t>
          </a:r>
        </a:p>
      </dgm:t>
    </dgm:pt>
    <dgm:pt modelId="{4A8CCD6B-B60F-9C4F-B219-28C4E165E472}" type="parTrans" cxnId="{161A6A11-A2D3-9543-A692-DDCE79AE8C94}">
      <dgm:prSet/>
      <dgm:spPr/>
      <dgm:t>
        <a:bodyPr/>
        <a:lstStyle/>
        <a:p>
          <a:endParaRPr lang="en-US"/>
        </a:p>
      </dgm:t>
    </dgm:pt>
    <dgm:pt modelId="{2DAD06DE-DC90-1F4B-AEA6-63F59A6A3264}" type="sibTrans" cxnId="{161A6A11-A2D3-9543-A692-DDCE79AE8C94}">
      <dgm:prSet/>
      <dgm:spPr/>
      <dgm:t>
        <a:bodyPr/>
        <a:lstStyle/>
        <a:p>
          <a:endParaRPr lang="en-US"/>
        </a:p>
      </dgm:t>
    </dgm:pt>
    <dgm:pt modelId="{6D8E6632-0128-0845-AF7D-943C3CD6DDE1}">
      <dgm:prSet custT="1"/>
      <dgm:spPr/>
      <dgm:t>
        <a:bodyPr/>
        <a:lstStyle/>
        <a:p>
          <a:r>
            <a:rPr lang="en-US" sz="3200" dirty="0">
              <a:latin typeface="Helvetica" pitchFamily="2" charset="0"/>
            </a:rPr>
            <a:t>Effect</a:t>
          </a:r>
        </a:p>
      </dgm:t>
    </dgm:pt>
    <dgm:pt modelId="{2BF20849-3400-4D43-8A13-F92DA3FDCEC2}" type="parTrans" cxnId="{654F1241-F30E-C246-9D66-51E457C8D22B}">
      <dgm:prSet/>
      <dgm:spPr/>
      <dgm:t>
        <a:bodyPr/>
        <a:lstStyle/>
        <a:p>
          <a:endParaRPr lang="en-US"/>
        </a:p>
      </dgm:t>
    </dgm:pt>
    <dgm:pt modelId="{3B4FEC30-FFA7-8C4D-B6DD-8AADEFE4BCF6}" type="sibTrans" cxnId="{654F1241-F30E-C246-9D66-51E457C8D22B}">
      <dgm:prSet/>
      <dgm:spPr/>
      <dgm:t>
        <a:bodyPr/>
        <a:lstStyle/>
        <a:p>
          <a:endParaRPr lang="en-US"/>
        </a:p>
      </dgm:t>
    </dgm:pt>
    <dgm:pt modelId="{3ECBC74B-186F-E949-B9D0-8C674DCAE416}">
      <dgm:prSet custT="1"/>
      <dgm:spPr/>
      <dgm:t>
        <a:bodyPr/>
        <a:lstStyle/>
        <a:p>
          <a:r>
            <a:rPr lang="en-US" sz="1400" dirty="0">
              <a:latin typeface="Helvetica" pitchFamily="2" charset="0"/>
            </a:rPr>
            <a:t>Incorrect or No Message /</a:t>
          </a:r>
          <a:br>
            <a:rPr lang="en-US" sz="1400" dirty="0">
              <a:latin typeface="Helvetica" pitchFamily="2" charset="0"/>
            </a:rPr>
          </a:br>
          <a:r>
            <a:rPr lang="en-US" sz="1400" dirty="0">
              <a:latin typeface="Helvetica" pitchFamily="2" charset="0"/>
            </a:rPr>
            <a:t>Not Setup for Success</a:t>
          </a:r>
        </a:p>
      </dgm:t>
    </dgm:pt>
    <dgm:pt modelId="{BCB77471-7BE9-4D41-A8AE-1B44497591C4}" type="parTrans" cxnId="{DA44D367-8530-C94B-BAA5-0122D6DA1B2E}">
      <dgm:prSet/>
      <dgm:spPr/>
      <dgm:t>
        <a:bodyPr/>
        <a:lstStyle/>
        <a:p>
          <a:endParaRPr lang="en-US"/>
        </a:p>
      </dgm:t>
    </dgm:pt>
    <dgm:pt modelId="{EE9F09A7-B07F-6B49-9719-2E5FCD34EA75}" type="sibTrans" cxnId="{DA44D367-8530-C94B-BAA5-0122D6DA1B2E}">
      <dgm:prSet/>
      <dgm:spPr/>
      <dgm:t>
        <a:bodyPr/>
        <a:lstStyle/>
        <a:p>
          <a:endParaRPr lang="en-US"/>
        </a:p>
      </dgm:t>
    </dgm:pt>
    <dgm:pt modelId="{8C2E5025-DAF5-3E4D-8311-2A516D62B489}" type="pres">
      <dgm:prSet presAssocID="{BFD93F18-D136-484C-B863-BE11E1F89705}" presName="Name0" presStyleCnt="0">
        <dgm:presLayoutVars>
          <dgm:chPref val="3"/>
          <dgm:dir/>
          <dgm:animLvl val="lvl"/>
          <dgm:resizeHandles/>
        </dgm:presLayoutVars>
      </dgm:prSet>
      <dgm:spPr/>
    </dgm:pt>
    <dgm:pt modelId="{9DD8F174-F0D0-DF40-905D-3752A1ED5D39}" type="pres">
      <dgm:prSet presAssocID="{53C20E30-C7E6-9744-9DB3-0B9CF6FA015D}" presName="horFlow" presStyleCnt="0"/>
      <dgm:spPr/>
    </dgm:pt>
    <dgm:pt modelId="{474DE603-0985-034A-BAD3-F93A6C4191F9}" type="pres">
      <dgm:prSet presAssocID="{53C20E30-C7E6-9744-9DB3-0B9CF6FA015D}" presName="bigChev" presStyleLbl="node1" presStyleIdx="0" presStyleCnt="2" custLinFactX="-61763" custLinFactNeighborX="-100000" custLinFactNeighborY="-58"/>
      <dgm:spPr/>
    </dgm:pt>
    <dgm:pt modelId="{9696C175-4B70-E542-94E7-BDB5BA642A1E}" type="pres">
      <dgm:prSet presAssocID="{4A8CCD6B-B60F-9C4F-B219-28C4E165E472}" presName="parTrans" presStyleCnt="0"/>
      <dgm:spPr/>
    </dgm:pt>
    <dgm:pt modelId="{FD965587-C3A3-0545-8978-D2913B22433C}" type="pres">
      <dgm:prSet presAssocID="{6C7CA478-7A7A-C146-A102-AE7369F27601}" presName="node" presStyleLbl="alignAccFollowNode1" presStyleIdx="0" presStyleCnt="2" custScaleX="114315" custScaleY="118284" custLinFactX="-82992" custLinFactNeighborX="-100000" custLinFactNeighborY="-1123">
        <dgm:presLayoutVars>
          <dgm:bulletEnabled val="1"/>
        </dgm:presLayoutVars>
      </dgm:prSet>
      <dgm:spPr/>
    </dgm:pt>
    <dgm:pt modelId="{8EEBBD45-F2EC-6A40-B39D-8D5B4BF1BEAA}" type="pres">
      <dgm:prSet presAssocID="{53C20E30-C7E6-9744-9DB3-0B9CF6FA015D}" presName="vSp" presStyleCnt="0"/>
      <dgm:spPr/>
    </dgm:pt>
    <dgm:pt modelId="{7B988649-E7AF-A242-A7C5-D73BB454DF51}" type="pres">
      <dgm:prSet presAssocID="{6D8E6632-0128-0845-AF7D-943C3CD6DDE1}" presName="horFlow" presStyleCnt="0"/>
      <dgm:spPr/>
    </dgm:pt>
    <dgm:pt modelId="{090DDDCC-76A4-3242-B210-449E081FDEC3}" type="pres">
      <dgm:prSet presAssocID="{6D8E6632-0128-0845-AF7D-943C3CD6DDE1}" presName="bigChev" presStyleLbl="node1" presStyleIdx="1" presStyleCnt="2" custLinFactX="67854" custLinFactY="-14020" custLinFactNeighborX="100000" custLinFactNeighborY="-100000"/>
      <dgm:spPr/>
    </dgm:pt>
    <dgm:pt modelId="{4C492444-31DD-0D4C-806A-59538D860B1C}" type="pres">
      <dgm:prSet presAssocID="{BCB77471-7BE9-4D41-A8AE-1B44497591C4}" presName="parTrans" presStyleCnt="0"/>
      <dgm:spPr/>
    </dgm:pt>
    <dgm:pt modelId="{48FA0FFF-1E0D-9149-ABEB-1470D8E0F64D}" type="pres">
      <dgm:prSet presAssocID="{3ECBC74B-186F-E949-B9D0-8C674DCAE416}" presName="node" presStyleLbl="alignAccFollowNode1" presStyleIdx="1" presStyleCnt="2" custScaleX="101544" custScaleY="117084" custLinFactX="72150" custLinFactY="-39072" custLinFactNeighborX="100000" custLinFactNeighborY="-100000">
        <dgm:presLayoutVars>
          <dgm:bulletEnabled val="1"/>
        </dgm:presLayoutVars>
      </dgm:prSet>
      <dgm:spPr/>
    </dgm:pt>
  </dgm:ptLst>
  <dgm:cxnLst>
    <dgm:cxn modelId="{161A6A11-A2D3-9543-A692-DDCE79AE8C94}" srcId="{53C20E30-C7E6-9744-9DB3-0B9CF6FA015D}" destId="{6C7CA478-7A7A-C146-A102-AE7369F27601}" srcOrd="0" destOrd="0" parTransId="{4A8CCD6B-B60F-9C4F-B219-28C4E165E472}" sibTransId="{2DAD06DE-DC90-1F4B-AEA6-63F59A6A3264}"/>
    <dgm:cxn modelId="{0FC65019-293F-B24B-9690-1CA246648CEF}" type="presOf" srcId="{3ECBC74B-186F-E949-B9D0-8C674DCAE416}" destId="{48FA0FFF-1E0D-9149-ABEB-1470D8E0F64D}" srcOrd="0" destOrd="0" presId="urn:microsoft.com/office/officeart/2005/8/layout/lProcess3"/>
    <dgm:cxn modelId="{422A3934-42DF-FD44-82D2-FEF8447050F6}" type="presOf" srcId="{6D8E6632-0128-0845-AF7D-943C3CD6DDE1}" destId="{090DDDCC-76A4-3242-B210-449E081FDEC3}" srcOrd="0" destOrd="0" presId="urn:microsoft.com/office/officeart/2005/8/layout/lProcess3"/>
    <dgm:cxn modelId="{71628839-472A-6B46-B5B4-8B1EFA7CBF94}" type="presOf" srcId="{53C20E30-C7E6-9744-9DB3-0B9CF6FA015D}" destId="{474DE603-0985-034A-BAD3-F93A6C4191F9}" srcOrd="0" destOrd="0" presId="urn:microsoft.com/office/officeart/2005/8/layout/lProcess3"/>
    <dgm:cxn modelId="{654F1241-F30E-C246-9D66-51E457C8D22B}" srcId="{BFD93F18-D136-484C-B863-BE11E1F89705}" destId="{6D8E6632-0128-0845-AF7D-943C3CD6DDE1}" srcOrd="1" destOrd="0" parTransId="{2BF20849-3400-4D43-8A13-F92DA3FDCEC2}" sibTransId="{3B4FEC30-FFA7-8C4D-B6DD-8AADEFE4BCF6}"/>
    <dgm:cxn modelId="{C934DB66-0662-3B43-9B5F-6A86A29178F4}" srcId="{BFD93F18-D136-484C-B863-BE11E1F89705}" destId="{53C20E30-C7E6-9744-9DB3-0B9CF6FA015D}" srcOrd="0" destOrd="0" parTransId="{E630B9BC-B333-0B4B-B25E-9C0C0CE616E4}" sibTransId="{6FC2B334-7FF1-7242-98A9-1F808B5E6D49}"/>
    <dgm:cxn modelId="{DA44D367-8530-C94B-BAA5-0122D6DA1B2E}" srcId="{6D8E6632-0128-0845-AF7D-943C3CD6DDE1}" destId="{3ECBC74B-186F-E949-B9D0-8C674DCAE416}" srcOrd="0" destOrd="0" parTransId="{BCB77471-7BE9-4D41-A8AE-1B44497591C4}" sibTransId="{EE9F09A7-B07F-6B49-9719-2E5FCD34EA75}"/>
    <dgm:cxn modelId="{5BFFA455-FA5A-7F43-979A-15DC33AAE6E0}" type="presOf" srcId="{BFD93F18-D136-484C-B863-BE11E1F89705}" destId="{8C2E5025-DAF5-3E4D-8311-2A516D62B489}" srcOrd="0" destOrd="0" presId="urn:microsoft.com/office/officeart/2005/8/layout/lProcess3"/>
    <dgm:cxn modelId="{48C1E7C0-CA56-2447-9C2A-2FA1587AC3ED}" type="presOf" srcId="{6C7CA478-7A7A-C146-A102-AE7369F27601}" destId="{FD965587-C3A3-0545-8978-D2913B22433C}" srcOrd="0" destOrd="0" presId="urn:microsoft.com/office/officeart/2005/8/layout/lProcess3"/>
    <dgm:cxn modelId="{11620024-6247-B049-943F-BD04A78D2B89}" type="presParOf" srcId="{8C2E5025-DAF5-3E4D-8311-2A516D62B489}" destId="{9DD8F174-F0D0-DF40-905D-3752A1ED5D39}" srcOrd="0" destOrd="0" presId="urn:microsoft.com/office/officeart/2005/8/layout/lProcess3"/>
    <dgm:cxn modelId="{31810634-0AE3-884F-BCA4-55A079381556}" type="presParOf" srcId="{9DD8F174-F0D0-DF40-905D-3752A1ED5D39}" destId="{474DE603-0985-034A-BAD3-F93A6C4191F9}" srcOrd="0" destOrd="0" presId="urn:microsoft.com/office/officeart/2005/8/layout/lProcess3"/>
    <dgm:cxn modelId="{54FB6B4D-38AD-DA4F-A4E2-72A52F327038}" type="presParOf" srcId="{9DD8F174-F0D0-DF40-905D-3752A1ED5D39}" destId="{9696C175-4B70-E542-94E7-BDB5BA642A1E}" srcOrd="1" destOrd="0" presId="urn:microsoft.com/office/officeart/2005/8/layout/lProcess3"/>
    <dgm:cxn modelId="{47A1860C-D136-6942-8130-0A05A013F2C4}" type="presParOf" srcId="{9DD8F174-F0D0-DF40-905D-3752A1ED5D39}" destId="{FD965587-C3A3-0545-8978-D2913B22433C}" srcOrd="2" destOrd="0" presId="urn:microsoft.com/office/officeart/2005/8/layout/lProcess3"/>
    <dgm:cxn modelId="{8EA7BF46-14F2-8845-B528-49788F912FEE}" type="presParOf" srcId="{8C2E5025-DAF5-3E4D-8311-2A516D62B489}" destId="{8EEBBD45-F2EC-6A40-B39D-8D5B4BF1BEAA}" srcOrd="1" destOrd="0" presId="urn:microsoft.com/office/officeart/2005/8/layout/lProcess3"/>
    <dgm:cxn modelId="{5F075CE8-D43A-BF4E-A63E-012C9003F397}" type="presParOf" srcId="{8C2E5025-DAF5-3E4D-8311-2A516D62B489}" destId="{7B988649-E7AF-A242-A7C5-D73BB454DF51}" srcOrd="2" destOrd="0" presId="urn:microsoft.com/office/officeart/2005/8/layout/lProcess3"/>
    <dgm:cxn modelId="{DFF5C342-A27D-534C-B3E6-E6663E74FD60}" type="presParOf" srcId="{7B988649-E7AF-A242-A7C5-D73BB454DF51}" destId="{090DDDCC-76A4-3242-B210-449E081FDEC3}" srcOrd="0" destOrd="0" presId="urn:microsoft.com/office/officeart/2005/8/layout/lProcess3"/>
    <dgm:cxn modelId="{63B2A31F-DA7A-7B4E-91A0-C6D1155F179B}" type="presParOf" srcId="{7B988649-E7AF-A242-A7C5-D73BB454DF51}" destId="{4C492444-31DD-0D4C-806A-59538D860B1C}" srcOrd="1" destOrd="0" presId="urn:microsoft.com/office/officeart/2005/8/layout/lProcess3"/>
    <dgm:cxn modelId="{2A43C7F1-B870-9844-A302-FD94858C8BF5}" type="presParOf" srcId="{7B988649-E7AF-A242-A7C5-D73BB454DF51}" destId="{48FA0FFF-1E0D-9149-ABEB-1470D8E0F64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D93F18-D136-484C-B863-BE11E1F8970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53C20E30-C7E6-9744-9DB3-0B9CF6FA015D}">
      <dgm:prSet custT="1"/>
      <dgm:spPr/>
      <dgm:t>
        <a:bodyPr/>
        <a:lstStyle/>
        <a:p>
          <a:r>
            <a:rPr lang="en-US" sz="3200" dirty="0">
              <a:latin typeface="Helvetica" pitchFamily="2" charset="0"/>
            </a:rPr>
            <a:t>Cause</a:t>
          </a:r>
        </a:p>
      </dgm:t>
    </dgm:pt>
    <dgm:pt modelId="{E630B9BC-B333-0B4B-B25E-9C0C0CE616E4}" type="parTrans" cxnId="{C934DB66-0662-3B43-9B5F-6A86A29178F4}">
      <dgm:prSet/>
      <dgm:spPr/>
      <dgm:t>
        <a:bodyPr/>
        <a:lstStyle/>
        <a:p>
          <a:endParaRPr lang="en-US"/>
        </a:p>
      </dgm:t>
    </dgm:pt>
    <dgm:pt modelId="{6FC2B334-7FF1-7242-98A9-1F808B5E6D49}" type="sibTrans" cxnId="{C934DB66-0662-3B43-9B5F-6A86A29178F4}">
      <dgm:prSet/>
      <dgm:spPr/>
      <dgm:t>
        <a:bodyPr/>
        <a:lstStyle/>
        <a:p>
          <a:endParaRPr lang="en-US"/>
        </a:p>
      </dgm:t>
    </dgm:pt>
    <dgm:pt modelId="{6C7CA478-7A7A-C146-A102-AE7369F27601}">
      <dgm:prSet/>
      <dgm:spPr/>
      <dgm:t>
        <a:bodyPr/>
        <a:lstStyle/>
        <a:p>
          <a:r>
            <a:rPr lang="en-US" b="0" dirty="0">
              <a:latin typeface="Helvetica" pitchFamily="2" charset="0"/>
            </a:rPr>
            <a:t>Not Confirming</a:t>
          </a:r>
          <a:br>
            <a:rPr lang="en-US" b="0" dirty="0">
              <a:latin typeface="Helvetica" pitchFamily="2" charset="0"/>
            </a:rPr>
          </a:br>
          <a:r>
            <a:rPr lang="en-US" b="0" dirty="0">
              <a:latin typeface="Helvetica" pitchFamily="2" charset="0"/>
            </a:rPr>
            <a:t>Appointments</a:t>
          </a:r>
          <a:endParaRPr lang="en-US" dirty="0">
            <a:latin typeface="Helvetica" pitchFamily="2" charset="0"/>
          </a:endParaRPr>
        </a:p>
      </dgm:t>
    </dgm:pt>
    <dgm:pt modelId="{2DAD06DE-DC90-1F4B-AEA6-63F59A6A3264}" type="sibTrans" cxnId="{161A6A11-A2D3-9543-A692-DDCE79AE8C94}">
      <dgm:prSet/>
      <dgm:spPr/>
      <dgm:t>
        <a:bodyPr/>
        <a:lstStyle/>
        <a:p>
          <a:endParaRPr lang="en-US"/>
        </a:p>
      </dgm:t>
    </dgm:pt>
    <dgm:pt modelId="{4A8CCD6B-B60F-9C4F-B219-28C4E165E472}" type="parTrans" cxnId="{161A6A11-A2D3-9543-A692-DDCE79AE8C94}">
      <dgm:prSet/>
      <dgm:spPr/>
      <dgm:t>
        <a:bodyPr/>
        <a:lstStyle/>
        <a:p>
          <a:endParaRPr lang="en-US"/>
        </a:p>
      </dgm:t>
    </dgm:pt>
    <dgm:pt modelId="{6D8E6632-0128-0845-AF7D-943C3CD6DDE1}">
      <dgm:prSet custT="1"/>
      <dgm:spPr/>
      <dgm:t>
        <a:bodyPr/>
        <a:lstStyle/>
        <a:p>
          <a:r>
            <a:rPr lang="en-US" sz="3200" dirty="0">
              <a:latin typeface="Helvetica" pitchFamily="2" charset="0"/>
            </a:rPr>
            <a:t>Effect</a:t>
          </a:r>
        </a:p>
      </dgm:t>
    </dgm:pt>
    <dgm:pt modelId="{3B4FEC30-FFA7-8C4D-B6DD-8AADEFE4BCF6}" type="sibTrans" cxnId="{654F1241-F30E-C246-9D66-51E457C8D22B}">
      <dgm:prSet/>
      <dgm:spPr/>
      <dgm:t>
        <a:bodyPr/>
        <a:lstStyle/>
        <a:p>
          <a:endParaRPr lang="en-US"/>
        </a:p>
      </dgm:t>
    </dgm:pt>
    <dgm:pt modelId="{2BF20849-3400-4D43-8A13-F92DA3FDCEC2}" type="parTrans" cxnId="{654F1241-F30E-C246-9D66-51E457C8D22B}">
      <dgm:prSet/>
      <dgm:spPr/>
      <dgm:t>
        <a:bodyPr/>
        <a:lstStyle/>
        <a:p>
          <a:endParaRPr lang="en-US"/>
        </a:p>
      </dgm:t>
    </dgm:pt>
    <dgm:pt modelId="{3ECBC74B-186F-E949-B9D0-8C674DCAE416}">
      <dgm:prSet/>
      <dgm:spPr/>
      <dgm:t>
        <a:bodyPr/>
        <a:lstStyle/>
        <a:p>
          <a:r>
            <a:rPr lang="en-US" dirty="0">
              <a:latin typeface="Helvetica" pitchFamily="2" charset="0"/>
            </a:rPr>
            <a:t>Appts Not Valid /</a:t>
          </a:r>
          <a:br>
            <a:rPr lang="en-US" dirty="0">
              <a:latin typeface="Helvetica" pitchFamily="2" charset="0"/>
            </a:rPr>
          </a:br>
          <a:r>
            <a:rPr lang="en-US" dirty="0">
              <a:latin typeface="Helvetica" pitchFamily="2" charset="0"/>
            </a:rPr>
            <a:t>Employee Retention</a:t>
          </a:r>
        </a:p>
      </dgm:t>
    </dgm:pt>
    <dgm:pt modelId="{EE9F09A7-B07F-6B49-9719-2E5FCD34EA75}" type="sibTrans" cxnId="{DA44D367-8530-C94B-BAA5-0122D6DA1B2E}">
      <dgm:prSet/>
      <dgm:spPr/>
      <dgm:t>
        <a:bodyPr/>
        <a:lstStyle/>
        <a:p>
          <a:endParaRPr lang="en-US"/>
        </a:p>
      </dgm:t>
    </dgm:pt>
    <dgm:pt modelId="{BCB77471-7BE9-4D41-A8AE-1B44497591C4}" type="parTrans" cxnId="{DA44D367-8530-C94B-BAA5-0122D6DA1B2E}">
      <dgm:prSet/>
      <dgm:spPr/>
      <dgm:t>
        <a:bodyPr/>
        <a:lstStyle/>
        <a:p>
          <a:endParaRPr lang="en-US"/>
        </a:p>
      </dgm:t>
    </dgm:pt>
    <dgm:pt modelId="{8C2E5025-DAF5-3E4D-8311-2A516D62B489}" type="pres">
      <dgm:prSet presAssocID="{BFD93F18-D136-484C-B863-BE11E1F89705}" presName="Name0" presStyleCnt="0">
        <dgm:presLayoutVars>
          <dgm:chPref val="3"/>
          <dgm:dir/>
          <dgm:animLvl val="lvl"/>
          <dgm:resizeHandles/>
        </dgm:presLayoutVars>
      </dgm:prSet>
      <dgm:spPr/>
    </dgm:pt>
    <dgm:pt modelId="{9DD8F174-F0D0-DF40-905D-3752A1ED5D39}" type="pres">
      <dgm:prSet presAssocID="{53C20E30-C7E6-9744-9DB3-0B9CF6FA015D}" presName="horFlow" presStyleCnt="0"/>
      <dgm:spPr/>
    </dgm:pt>
    <dgm:pt modelId="{474DE603-0985-034A-BAD3-F93A6C4191F9}" type="pres">
      <dgm:prSet presAssocID="{53C20E30-C7E6-9744-9DB3-0B9CF6FA015D}" presName="bigChev" presStyleLbl="node1" presStyleIdx="0" presStyleCnt="2" custLinFactX="-61763" custLinFactNeighborX="-100000" custLinFactNeighborY="-58"/>
      <dgm:spPr/>
    </dgm:pt>
    <dgm:pt modelId="{9696C175-4B70-E542-94E7-BDB5BA642A1E}" type="pres">
      <dgm:prSet presAssocID="{4A8CCD6B-B60F-9C4F-B219-28C4E165E472}" presName="parTrans" presStyleCnt="0"/>
      <dgm:spPr/>
    </dgm:pt>
    <dgm:pt modelId="{FD965587-C3A3-0545-8978-D2913B22433C}" type="pres">
      <dgm:prSet presAssocID="{6C7CA478-7A7A-C146-A102-AE7369F27601}" presName="node" presStyleLbl="alignAccFollowNode1" presStyleIdx="0" presStyleCnt="2" custScaleX="114315" custScaleY="118284" custLinFactX="-82992" custLinFactNeighborX="-100000" custLinFactNeighborY="-1123">
        <dgm:presLayoutVars>
          <dgm:bulletEnabled val="1"/>
        </dgm:presLayoutVars>
      </dgm:prSet>
      <dgm:spPr/>
    </dgm:pt>
    <dgm:pt modelId="{8EEBBD45-F2EC-6A40-B39D-8D5B4BF1BEAA}" type="pres">
      <dgm:prSet presAssocID="{53C20E30-C7E6-9744-9DB3-0B9CF6FA015D}" presName="vSp" presStyleCnt="0"/>
      <dgm:spPr/>
    </dgm:pt>
    <dgm:pt modelId="{7B988649-E7AF-A242-A7C5-D73BB454DF51}" type="pres">
      <dgm:prSet presAssocID="{6D8E6632-0128-0845-AF7D-943C3CD6DDE1}" presName="horFlow" presStyleCnt="0"/>
      <dgm:spPr/>
    </dgm:pt>
    <dgm:pt modelId="{090DDDCC-76A4-3242-B210-449E081FDEC3}" type="pres">
      <dgm:prSet presAssocID="{6D8E6632-0128-0845-AF7D-943C3CD6DDE1}" presName="bigChev" presStyleLbl="node1" presStyleIdx="1" presStyleCnt="2" custLinFactX="67854" custLinFactY="-14020" custLinFactNeighborX="100000" custLinFactNeighborY="-100000"/>
      <dgm:spPr/>
    </dgm:pt>
    <dgm:pt modelId="{4C492444-31DD-0D4C-806A-59538D860B1C}" type="pres">
      <dgm:prSet presAssocID="{BCB77471-7BE9-4D41-A8AE-1B44497591C4}" presName="parTrans" presStyleCnt="0"/>
      <dgm:spPr/>
    </dgm:pt>
    <dgm:pt modelId="{48FA0FFF-1E0D-9149-ABEB-1470D8E0F64D}" type="pres">
      <dgm:prSet presAssocID="{3ECBC74B-186F-E949-B9D0-8C674DCAE416}" presName="node" presStyleLbl="alignAccFollowNode1" presStyleIdx="1" presStyleCnt="2" custScaleX="101544" custScaleY="117084" custLinFactX="72150" custLinFactY="-39072" custLinFactNeighborX="100000" custLinFactNeighborY="-100000">
        <dgm:presLayoutVars>
          <dgm:bulletEnabled val="1"/>
        </dgm:presLayoutVars>
      </dgm:prSet>
      <dgm:spPr/>
    </dgm:pt>
  </dgm:ptLst>
  <dgm:cxnLst>
    <dgm:cxn modelId="{E2FE3807-E6FA-3E49-ADA7-BD1C92287A52}" type="presOf" srcId="{53C20E30-C7E6-9744-9DB3-0B9CF6FA015D}" destId="{474DE603-0985-034A-BAD3-F93A6C4191F9}" srcOrd="0" destOrd="0" presId="urn:microsoft.com/office/officeart/2005/8/layout/lProcess3"/>
    <dgm:cxn modelId="{161A6A11-A2D3-9543-A692-DDCE79AE8C94}" srcId="{53C20E30-C7E6-9744-9DB3-0B9CF6FA015D}" destId="{6C7CA478-7A7A-C146-A102-AE7369F27601}" srcOrd="0" destOrd="0" parTransId="{4A8CCD6B-B60F-9C4F-B219-28C4E165E472}" sibTransId="{2DAD06DE-DC90-1F4B-AEA6-63F59A6A3264}"/>
    <dgm:cxn modelId="{654F1241-F30E-C246-9D66-51E457C8D22B}" srcId="{BFD93F18-D136-484C-B863-BE11E1F89705}" destId="{6D8E6632-0128-0845-AF7D-943C3CD6DDE1}" srcOrd="1" destOrd="0" parTransId="{2BF20849-3400-4D43-8A13-F92DA3FDCEC2}" sibTransId="{3B4FEC30-FFA7-8C4D-B6DD-8AADEFE4BCF6}"/>
    <dgm:cxn modelId="{C934DB66-0662-3B43-9B5F-6A86A29178F4}" srcId="{BFD93F18-D136-484C-B863-BE11E1F89705}" destId="{53C20E30-C7E6-9744-9DB3-0B9CF6FA015D}" srcOrd="0" destOrd="0" parTransId="{E630B9BC-B333-0B4B-B25E-9C0C0CE616E4}" sibTransId="{6FC2B334-7FF1-7242-98A9-1F808B5E6D49}"/>
    <dgm:cxn modelId="{DA44D367-8530-C94B-BAA5-0122D6DA1B2E}" srcId="{6D8E6632-0128-0845-AF7D-943C3CD6DDE1}" destId="{3ECBC74B-186F-E949-B9D0-8C674DCAE416}" srcOrd="0" destOrd="0" parTransId="{BCB77471-7BE9-4D41-A8AE-1B44497591C4}" sibTransId="{EE9F09A7-B07F-6B49-9719-2E5FCD34EA75}"/>
    <dgm:cxn modelId="{2A970D72-C9A8-114F-B026-5067A017788B}" type="presOf" srcId="{3ECBC74B-186F-E949-B9D0-8C674DCAE416}" destId="{48FA0FFF-1E0D-9149-ABEB-1470D8E0F64D}" srcOrd="0" destOrd="0" presId="urn:microsoft.com/office/officeart/2005/8/layout/lProcess3"/>
    <dgm:cxn modelId="{5BFFA455-FA5A-7F43-979A-15DC33AAE6E0}" type="presOf" srcId="{BFD93F18-D136-484C-B863-BE11E1F89705}" destId="{8C2E5025-DAF5-3E4D-8311-2A516D62B489}" srcOrd="0" destOrd="0" presId="urn:microsoft.com/office/officeart/2005/8/layout/lProcess3"/>
    <dgm:cxn modelId="{AC4E0FB2-8024-4A41-B9C9-B33801AC61B5}" type="presOf" srcId="{6D8E6632-0128-0845-AF7D-943C3CD6DDE1}" destId="{090DDDCC-76A4-3242-B210-449E081FDEC3}" srcOrd="0" destOrd="0" presId="urn:microsoft.com/office/officeart/2005/8/layout/lProcess3"/>
    <dgm:cxn modelId="{8DBBFDD6-0206-EE4A-B63C-0ADB9DB05707}" type="presOf" srcId="{6C7CA478-7A7A-C146-A102-AE7369F27601}" destId="{FD965587-C3A3-0545-8978-D2913B22433C}" srcOrd="0" destOrd="0" presId="urn:microsoft.com/office/officeart/2005/8/layout/lProcess3"/>
    <dgm:cxn modelId="{11620024-6247-B049-943F-BD04A78D2B89}" type="presParOf" srcId="{8C2E5025-DAF5-3E4D-8311-2A516D62B489}" destId="{9DD8F174-F0D0-DF40-905D-3752A1ED5D39}" srcOrd="0" destOrd="0" presId="urn:microsoft.com/office/officeart/2005/8/layout/lProcess3"/>
    <dgm:cxn modelId="{8747D503-ACAA-A34E-86CF-D5A544F1DC52}" type="presParOf" srcId="{9DD8F174-F0D0-DF40-905D-3752A1ED5D39}" destId="{474DE603-0985-034A-BAD3-F93A6C4191F9}" srcOrd="0" destOrd="0" presId="urn:microsoft.com/office/officeart/2005/8/layout/lProcess3"/>
    <dgm:cxn modelId="{48466EF6-FF30-584B-94FC-B6A3A9C0F001}" type="presParOf" srcId="{9DD8F174-F0D0-DF40-905D-3752A1ED5D39}" destId="{9696C175-4B70-E542-94E7-BDB5BA642A1E}" srcOrd="1" destOrd="0" presId="urn:microsoft.com/office/officeart/2005/8/layout/lProcess3"/>
    <dgm:cxn modelId="{7EF748FA-1E46-CB4C-95C7-CB6878E50550}" type="presParOf" srcId="{9DD8F174-F0D0-DF40-905D-3752A1ED5D39}" destId="{FD965587-C3A3-0545-8978-D2913B22433C}" srcOrd="2" destOrd="0" presId="urn:microsoft.com/office/officeart/2005/8/layout/lProcess3"/>
    <dgm:cxn modelId="{8EA7BF46-14F2-8845-B528-49788F912FEE}" type="presParOf" srcId="{8C2E5025-DAF5-3E4D-8311-2A516D62B489}" destId="{8EEBBD45-F2EC-6A40-B39D-8D5B4BF1BEAA}" srcOrd="1" destOrd="0" presId="urn:microsoft.com/office/officeart/2005/8/layout/lProcess3"/>
    <dgm:cxn modelId="{5F075CE8-D43A-BF4E-A63E-012C9003F397}" type="presParOf" srcId="{8C2E5025-DAF5-3E4D-8311-2A516D62B489}" destId="{7B988649-E7AF-A242-A7C5-D73BB454DF51}" srcOrd="2" destOrd="0" presId="urn:microsoft.com/office/officeart/2005/8/layout/lProcess3"/>
    <dgm:cxn modelId="{C54B217C-3D13-FD41-A598-4AEB0AEC4D86}" type="presParOf" srcId="{7B988649-E7AF-A242-A7C5-D73BB454DF51}" destId="{090DDDCC-76A4-3242-B210-449E081FDEC3}" srcOrd="0" destOrd="0" presId="urn:microsoft.com/office/officeart/2005/8/layout/lProcess3"/>
    <dgm:cxn modelId="{E0DCCCE2-1A07-C147-A7E6-4F9FF857065F}" type="presParOf" srcId="{7B988649-E7AF-A242-A7C5-D73BB454DF51}" destId="{4C492444-31DD-0D4C-806A-59538D860B1C}" srcOrd="1" destOrd="0" presId="urn:microsoft.com/office/officeart/2005/8/layout/lProcess3"/>
    <dgm:cxn modelId="{C81E0854-DD94-3C46-A722-C9A4B8D414D6}" type="presParOf" srcId="{7B988649-E7AF-A242-A7C5-D73BB454DF51}" destId="{48FA0FFF-1E0D-9149-ABEB-1470D8E0F64D}" srcOrd="2"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D93F18-D136-484C-B863-BE11E1F8970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53C20E30-C7E6-9744-9DB3-0B9CF6FA015D}">
      <dgm:prSet custT="1"/>
      <dgm:spPr/>
      <dgm:t>
        <a:bodyPr/>
        <a:lstStyle/>
        <a:p>
          <a:r>
            <a:rPr lang="en-US" sz="3200" dirty="0">
              <a:latin typeface="Helvetica" pitchFamily="2" charset="0"/>
            </a:rPr>
            <a:t>Cause</a:t>
          </a:r>
        </a:p>
      </dgm:t>
    </dgm:pt>
    <dgm:pt modelId="{E630B9BC-B333-0B4B-B25E-9C0C0CE616E4}" type="parTrans" cxnId="{C934DB66-0662-3B43-9B5F-6A86A29178F4}">
      <dgm:prSet/>
      <dgm:spPr/>
      <dgm:t>
        <a:bodyPr/>
        <a:lstStyle/>
        <a:p>
          <a:endParaRPr lang="en-US"/>
        </a:p>
      </dgm:t>
    </dgm:pt>
    <dgm:pt modelId="{6FC2B334-7FF1-7242-98A9-1F808B5E6D49}" type="sibTrans" cxnId="{C934DB66-0662-3B43-9B5F-6A86A29178F4}">
      <dgm:prSet/>
      <dgm:spPr/>
      <dgm:t>
        <a:bodyPr/>
        <a:lstStyle/>
        <a:p>
          <a:endParaRPr lang="en-US"/>
        </a:p>
      </dgm:t>
    </dgm:pt>
    <dgm:pt modelId="{6C7CA478-7A7A-C146-A102-AE7369F27601}">
      <dgm:prSet custT="1"/>
      <dgm:spPr/>
      <dgm:t>
        <a:bodyPr/>
        <a:lstStyle/>
        <a:p>
          <a:r>
            <a:rPr lang="en-US" sz="1600" dirty="0">
              <a:latin typeface="Helvetica" pitchFamily="2" charset="0"/>
            </a:rPr>
            <a:t>Not Starting a Visit</a:t>
          </a:r>
        </a:p>
      </dgm:t>
    </dgm:pt>
    <dgm:pt modelId="{4A8CCD6B-B60F-9C4F-B219-28C4E165E472}" type="parTrans" cxnId="{161A6A11-A2D3-9543-A692-DDCE79AE8C94}">
      <dgm:prSet/>
      <dgm:spPr/>
      <dgm:t>
        <a:bodyPr/>
        <a:lstStyle/>
        <a:p>
          <a:endParaRPr lang="en-US"/>
        </a:p>
      </dgm:t>
    </dgm:pt>
    <dgm:pt modelId="{2DAD06DE-DC90-1F4B-AEA6-63F59A6A3264}" type="sibTrans" cxnId="{161A6A11-A2D3-9543-A692-DDCE79AE8C94}">
      <dgm:prSet/>
      <dgm:spPr/>
      <dgm:t>
        <a:bodyPr/>
        <a:lstStyle/>
        <a:p>
          <a:endParaRPr lang="en-US"/>
        </a:p>
      </dgm:t>
    </dgm:pt>
    <dgm:pt modelId="{6D8E6632-0128-0845-AF7D-943C3CD6DDE1}">
      <dgm:prSet custT="1"/>
      <dgm:spPr/>
      <dgm:t>
        <a:bodyPr/>
        <a:lstStyle/>
        <a:p>
          <a:r>
            <a:rPr lang="en-US" sz="3200" dirty="0">
              <a:latin typeface="Helvetica" pitchFamily="2" charset="0"/>
            </a:rPr>
            <a:t>Effect</a:t>
          </a:r>
        </a:p>
      </dgm:t>
    </dgm:pt>
    <dgm:pt modelId="{2BF20849-3400-4D43-8A13-F92DA3FDCEC2}" type="parTrans" cxnId="{654F1241-F30E-C246-9D66-51E457C8D22B}">
      <dgm:prSet/>
      <dgm:spPr/>
      <dgm:t>
        <a:bodyPr/>
        <a:lstStyle/>
        <a:p>
          <a:endParaRPr lang="en-US"/>
        </a:p>
      </dgm:t>
    </dgm:pt>
    <dgm:pt modelId="{3B4FEC30-FFA7-8C4D-B6DD-8AADEFE4BCF6}" type="sibTrans" cxnId="{654F1241-F30E-C246-9D66-51E457C8D22B}">
      <dgm:prSet/>
      <dgm:spPr/>
      <dgm:t>
        <a:bodyPr/>
        <a:lstStyle/>
        <a:p>
          <a:endParaRPr lang="en-US"/>
        </a:p>
      </dgm:t>
    </dgm:pt>
    <dgm:pt modelId="{3ECBC74B-186F-E949-B9D0-8C674DCAE416}">
      <dgm:prSet custT="1"/>
      <dgm:spPr/>
      <dgm:t>
        <a:bodyPr/>
        <a:lstStyle/>
        <a:p>
          <a:r>
            <a:rPr lang="en-US" sz="1400" dirty="0">
              <a:latin typeface="Helvetica" pitchFamily="2" charset="0"/>
            </a:rPr>
            <a:t>Incorrect Message / Reporting</a:t>
          </a:r>
          <a:endParaRPr lang="en-US" sz="1400" dirty="0">
            <a:latin typeface="+mj-lt"/>
          </a:endParaRPr>
        </a:p>
      </dgm:t>
    </dgm:pt>
    <dgm:pt modelId="{BCB77471-7BE9-4D41-A8AE-1B44497591C4}" type="parTrans" cxnId="{DA44D367-8530-C94B-BAA5-0122D6DA1B2E}">
      <dgm:prSet/>
      <dgm:spPr/>
      <dgm:t>
        <a:bodyPr/>
        <a:lstStyle/>
        <a:p>
          <a:endParaRPr lang="en-US"/>
        </a:p>
      </dgm:t>
    </dgm:pt>
    <dgm:pt modelId="{EE9F09A7-B07F-6B49-9719-2E5FCD34EA75}" type="sibTrans" cxnId="{DA44D367-8530-C94B-BAA5-0122D6DA1B2E}">
      <dgm:prSet/>
      <dgm:spPr/>
      <dgm:t>
        <a:bodyPr/>
        <a:lstStyle/>
        <a:p>
          <a:endParaRPr lang="en-US"/>
        </a:p>
      </dgm:t>
    </dgm:pt>
    <dgm:pt modelId="{8C2E5025-DAF5-3E4D-8311-2A516D62B489}" type="pres">
      <dgm:prSet presAssocID="{BFD93F18-D136-484C-B863-BE11E1F89705}" presName="Name0" presStyleCnt="0">
        <dgm:presLayoutVars>
          <dgm:chPref val="3"/>
          <dgm:dir/>
          <dgm:animLvl val="lvl"/>
          <dgm:resizeHandles/>
        </dgm:presLayoutVars>
      </dgm:prSet>
      <dgm:spPr/>
    </dgm:pt>
    <dgm:pt modelId="{9DD8F174-F0D0-DF40-905D-3752A1ED5D39}" type="pres">
      <dgm:prSet presAssocID="{53C20E30-C7E6-9744-9DB3-0B9CF6FA015D}" presName="horFlow" presStyleCnt="0"/>
      <dgm:spPr/>
    </dgm:pt>
    <dgm:pt modelId="{474DE603-0985-034A-BAD3-F93A6C4191F9}" type="pres">
      <dgm:prSet presAssocID="{53C20E30-C7E6-9744-9DB3-0B9CF6FA015D}" presName="bigChev" presStyleLbl="node1" presStyleIdx="0" presStyleCnt="2" custLinFactX="-61763" custLinFactNeighborX="-100000" custLinFactNeighborY="-58"/>
      <dgm:spPr/>
    </dgm:pt>
    <dgm:pt modelId="{9696C175-4B70-E542-94E7-BDB5BA642A1E}" type="pres">
      <dgm:prSet presAssocID="{4A8CCD6B-B60F-9C4F-B219-28C4E165E472}" presName="parTrans" presStyleCnt="0"/>
      <dgm:spPr/>
    </dgm:pt>
    <dgm:pt modelId="{FD965587-C3A3-0545-8978-D2913B22433C}" type="pres">
      <dgm:prSet presAssocID="{6C7CA478-7A7A-C146-A102-AE7369F27601}" presName="node" presStyleLbl="alignAccFollowNode1" presStyleIdx="0" presStyleCnt="2" custScaleX="114315" custScaleY="118284" custLinFactX="-82992" custLinFactNeighborX="-100000" custLinFactNeighborY="-1123">
        <dgm:presLayoutVars>
          <dgm:bulletEnabled val="1"/>
        </dgm:presLayoutVars>
      </dgm:prSet>
      <dgm:spPr/>
    </dgm:pt>
    <dgm:pt modelId="{8EEBBD45-F2EC-6A40-B39D-8D5B4BF1BEAA}" type="pres">
      <dgm:prSet presAssocID="{53C20E30-C7E6-9744-9DB3-0B9CF6FA015D}" presName="vSp" presStyleCnt="0"/>
      <dgm:spPr/>
    </dgm:pt>
    <dgm:pt modelId="{7B988649-E7AF-A242-A7C5-D73BB454DF51}" type="pres">
      <dgm:prSet presAssocID="{6D8E6632-0128-0845-AF7D-943C3CD6DDE1}" presName="horFlow" presStyleCnt="0"/>
      <dgm:spPr/>
    </dgm:pt>
    <dgm:pt modelId="{090DDDCC-76A4-3242-B210-449E081FDEC3}" type="pres">
      <dgm:prSet presAssocID="{6D8E6632-0128-0845-AF7D-943C3CD6DDE1}" presName="bigChev" presStyleLbl="node1" presStyleIdx="1" presStyleCnt="2" custLinFactX="67854" custLinFactY="-14020" custLinFactNeighborX="100000" custLinFactNeighborY="-100000"/>
      <dgm:spPr/>
    </dgm:pt>
    <dgm:pt modelId="{4C492444-31DD-0D4C-806A-59538D860B1C}" type="pres">
      <dgm:prSet presAssocID="{BCB77471-7BE9-4D41-A8AE-1B44497591C4}" presName="parTrans" presStyleCnt="0"/>
      <dgm:spPr/>
    </dgm:pt>
    <dgm:pt modelId="{48FA0FFF-1E0D-9149-ABEB-1470D8E0F64D}" type="pres">
      <dgm:prSet presAssocID="{3ECBC74B-186F-E949-B9D0-8C674DCAE416}" presName="node" presStyleLbl="alignAccFollowNode1" presStyleIdx="1" presStyleCnt="2" custScaleX="101544" custScaleY="117084" custLinFactX="72150" custLinFactY="-39072" custLinFactNeighborX="100000" custLinFactNeighborY="-100000">
        <dgm:presLayoutVars>
          <dgm:bulletEnabled val="1"/>
        </dgm:presLayoutVars>
      </dgm:prSet>
      <dgm:spPr/>
    </dgm:pt>
  </dgm:ptLst>
  <dgm:cxnLst>
    <dgm:cxn modelId="{161A6A11-A2D3-9543-A692-DDCE79AE8C94}" srcId="{53C20E30-C7E6-9744-9DB3-0B9CF6FA015D}" destId="{6C7CA478-7A7A-C146-A102-AE7369F27601}" srcOrd="0" destOrd="0" parTransId="{4A8CCD6B-B60F-9C4F-B219-28C4E165E472}" sibTransId="{2DAD06DE-DC90-1F4B-AEA6-63F59A6A3264}"/>
    <dgm:cxn modelId="{0FC65019-293F-B24B-9690-1CA246648CEF}" type="presOf" srcId="{3ECBC74B-186F-E949-B9D0-8C674DCAE416}" destId="{48FA0FFF-1E0D-9149-ABEB-1470D8E0F64D}" srcOrd="0" destOrd="0" presId="urn:microsoft.com/office/officeart/2005/8/layout/lProcess3"/>
    <dgm:cxn modelId="{422A3934-42DF-FD44-82D2-FEF8447050F6}" type="presOf" srcId="{6D8E6632-0128-0845-AF7D-943C3CD6DDE1}" destId="{090DDDCC-76A4-3242-B210-449E081FDEC3}" srcOrd="0" destOrd="0" presId="urn:microsoft.com/office/officeart/2005/8/layout/lProcess3"/>
    <dgm:cxn modelId="{71628839-472A-6B46-B5B4-8B1EFA7CBF94}" type="presOf" srcId="{53C20E30-C7E6-9744-9DB3-0B9CF6FA015D}" destId="{474DE603-0985-034A-BAD3-F93A6C4191F9}" srcOrd="0" destOrd="0" presId="urn:microsoft.com/office/officeart/2005/8/layout/lProcess3"/>
    <dgm:cxn modelId="{654F1241-F30E-C246-9D66-51E457C8D22B}" srcId="{BFD93F18-D136-484C-B863-BE11E1F89705}" destId="{6D8E6632-0128-0845-AF7D-943C3CD6DDE1}" srcOrd="1" destOrd="0" parTransId="{2BF20849-3400-4D43-8A13-F92DA3FDCEC2}" sibTransId="{3B4FEC30-FFA7-8C4D-B6DD-8AADEFE4BCF6}"/>
    <dgm:cxn modelId="{C934DB66-0662-3B43-9B5F-6A86A29178F4}" srcId="{BFD93F18-D136-484C-B863-BE11E1F89705}" destId="{53C20E30-C7E6-9744-9DB3-0B9CF6FA015D}" srcOrd="0" destOrd="0" parTransId="{E630B9BC-B333-0B4B-B25E-9C0C0CE616E4}" sibTransId="{6FC2B334-7FF1-7242-98A9-1F808B5E6D49}"/>
    <dgm:cxn modelId="{DA44D367-8530-C94B-BAA5-0122D6DA1B2E}" srcId="{6D8E6632-0128-0845-AF7D-943C3CD6DDE1}" destId="{3ECBC74B-186F-E949-B9D0-8C674DCAE416}" srcOrd="0" destOrd="0" parTransId="{BCB77471-7BE9-4D41-A8AE-1B44497591C4}" sibTransId="{EE9F09A7-B07F-6B49-9719-2E5FCD34EA75}"/>
    <dgm:cxn modelId="{5BFFA455-FA5A-7F43-979A-15DC33AAE6E0}" type="presOf" srcId="{BFD93F18-D136-484C-B863-BE11E1F89705}" destId="{8C2E5025-DAF5-3E4D-8311-2A516D62B489}" srcOrd="0" destOrd="0" presId="urn:microsoft.com/office/officeart/2005/8/layout/lProcess3"/>
    <dgm:cxn modelId="{48C1E7C0-CA56-2447-9C2A-2FA1587AC3ED}" type="presOf" srcId="{6C7CA478-7A7A-C146-A102-AE7369F27601}" destId="{FD965587-C3A3-0545-8978-D2913B22433C}" srcOrd="0" destOrd="0" presId="urn:microsoft.com/office/officeart/2005/8/layout/lProcess3"/>
    <dgm:cxn modelId="{11620024-6247-B049-943F-BD04A78D2B89}" type="presParOf" srcId="{8C2E5025-DAF5-3E4D-8311-2A516D62B489}" destId="{9DD8F174-F0D0-DF40-905D-3752A1ED5D39}" srcOrd="0" destOrd="0" presId="urn:microsoft.com/office/officeart/2005/8/layout/lProcess3"/>
    <dgm:cxn modelId="{31810634-0AE3-884F-BCA4-55A079381556}" type="presParOf" srcId="{9DD8F174-F0D0-DF40-905D-3752A1ED5D39}" destId="{474DE603-0985-034A-BAD3-F93A6C4191F9}" srcOrd="0" destOrd="0" presId="urn:microsoft.com/office/officeart/2005/8/layout/lProcess3"/>
    <dgm:cxn modelId="{54FB6B4D-38AD-DA4F-A4E2-72A52F327038}" type="presParOf" srcId="{9DD8F174-F0D0-DF40-905D-3752A1ED5D39}" destId="{9696C175-4B70-E542-94E7-BDB5BA642A1E}" srcOrd="1" destOrd="0" presId="urn:microsoft.com/office/officeart/2005/8/layout/lProcess3"/>
    <dgm:cxn modelId="{47A1860C-D136-6942-8130-0A05A013F2C4}" type="presParOf" srcId="{9DD8F174-F0D0-DF40-905D-3752A1ED5D39}" destId="{FD965587-C3A3-0545-8978-D2913B22433C}" srcOrd="2" destOrd="0" presId="urn:microsoft.com/office/officeart/2005/8/layout/lProcess3"/>
    <dgm:cxn modelId="{8EA7BF46-14F2-8845-B528-49788F912FEE}" type="presParOf" srcId="{8C2E5025-DAF5-3E4D-8311-2A516D62B489}" destId="{8EEBBD45-F2EC-6A40-B39D-8D5B4BF1BEAA}" srcOrd="1" destOrd="0" presId="urn:microsoft.com/office/officeart/2005/8/layout/lProcess3"/>
    <dgm:cxn modelId="{5F075CE8-D43A-BF4E-A63E-012C9003F397}" type="presParOf" srcId="{8C2E5025-DAF5-3E4D-8311-2A516D62B489}" destId="{7B988649-E7AF-A242-A7C5-D73BB454DF51}" srcOrd="2" destOrd="0" presId="urn:microsoft.com/office/officeart/2005/8/layout/lProcess3"/>
    <dgm:cxn modelId="{DFF5C342-A27D-534C-B3E6-E6663E74FD60}" type="presParOf" srcId="{7B988649-E7AF-A242-A7C5-D73BB454DF51}" destId="{090DDDCC-76A4-3242-B210-449E081FDEC3}" srcOrd="0" destOrd="0" presId="urn:microsoft.com/office/officeart/2005/8/layout/lProcess3"/>
    <dgm:cxn modelId="{63B2A31F-DA7A-7B4E-91A0-C6D1155F179B}" type="presParOf" srcId="{7B988649-E7AF-A242-A7C5-D73BB454DF51}" destId="{4C492444-31DD-0D4C-806A-59538D860B1C}" srcOrd="1" destOrd="0" presId="urn:microsoft.com/office/officeart/2005/8/layout/lProcess3"/>
    <dgm:cxn modelId="{2A43C7F1-B870-9844-A302-FD94858C8BF5}" type="presParOf" srcId="{7B988649-E7AF-A242-A7C5-D73BB454DF51}" destId="{48FA0FFF-1E0D-9149-ABEB-1470D8E0F64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D93F18-D136-484C-B863-BE11E1F8970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53C20E30-C7E6-9744-9DB3-0B9CF6FA015D}">
      <dgm:prSet custT="1"/>
      <dgm:spPr/>
      <dgm:t>
        <a:bodyPr/>
        <a:lstStyle/>
        <a:p>
          <a:r>
            <a:rPr lang="en-US" sz="3200" dirty="0">
              <a:latin typeface="Helvetica" pitchFamily="2" charset="0"/>
            </a:rPr>
            <a:t>Cause</a:t>
          </a:r>
        </a:p>
      </dgm:t>
    </dgm:pt>
    <dgm:pt modelId="{E630B9BC-B333-0B4B-B25E-9C0C0CE616E4}" type="parTrans" cxnId="{C934DB66-0662-3B43-9B5F-6A86A29178F4}">
      <dgm:prSet/>
      <dgm:spPr/>
      <dgm:t>
        <a:bodyPr/>
        <a:lstStyle/>
        <a:p>
          <a:endParaRPr lang="en-US"/>
        </a:p>
      </dgm:t>
    </dgm:pt>
    <dgm:pt modelId="{6FC2B334-7FF1-7242-98A9-1F808B5E6D49}" type="sibTrans" cxnId="{C934DB66-0662-3B43-9B5F-6A86A29178F4}">
      <dgm:prSet/>
      <dgm:spPr/>
      <dgm:t>
        <a:bodyPr/>
        <a:lstStyle/>
        <a:p>
          <a:endParaRPr lang="en-US"/>
        </a:p>
      </dgm:t>
    </dgm:pt>
    <dgm:pt modelId="{6C7CA478-7A7A-C146-A102-AE7369F27601}">
      <dgm:prSet custT="1"/>
      <dgm:spPr/>
      <dgm:t>
        <a:bodyPr/>
        <a:lstStyle/>
        <a:p>
          <a:r>
            <a:rPr lang="en-US" sz="1400" b="0" dirty="0">
              <a:latin typeface="Helvetica" pitchFamily="2" charset="0"/>
            </a:rPr>
            <a:t>Not Ending A Visit</a:t>
          </a:r>
          <a:endParaRPr lang="en-US" sz="1400" dirty="0"/>
        </a:p>
      </dgm:t>
    </dgm:pt>
    <dgm:pt modelId="{2DAD06DE-DC90-1F4B-AEA6-63F59A6A3264}" type="sibTrans" cxnId="{161A6A11-A2D3-9543-A692-DDCE79AE8C94}">
      <dgm:prSet/>
      <dgm:spPr/>
      <dgm:t>
        <a:bodyPr/>
        <a:lstStyle/>
        <a:p>
          <a:endParaRPr lang="en-US"/>
        </a:p>
      </dgm:t>
    </dgm:pt>
    <dgm:pt modelId="{4A8CCD6B-B60F-9C4F-B219-28C4E165E472}" type="parTrans" cxnId="{161A6A11-A2D3-9543-A692-DDCE79AE8C94}">
      <dgm:prSet/>
      <dgm:spPr/>
      <dgm:t>
        <a:bodyPr/>
        <a:lstStyle/>
        <a:p>
          <a:endParaRPr lang="en-US"/>
        </a:p>
      </dgm:t>
    </dgm:pt>
    <dgm:pt modelId="{6D8E6632-0128-0845-AF7D-943C3CD6DDE1}">
      <dgm:prSet custT="1"/>
      <dgm:spPr/>
      <dgm:t>
        <a:bodyPr/>
        <a:lstStyle/>
        <a:p>
          <a:r>
            <a:rPr lang="en-US" sz="3200" dirty="0">
              <a:latin typeface="Helvetica" pitchFamily="2" charset="0"/>
            </a:rPr>
            <a:t>Effect</a:t>
          </a:r>
        </a:p>
      </dgm:t>
    </dgm:pt>
    <dgm:pt modelId="{3B4FEC30-FFA7-8C4D-B6DD-8AADEFE4BCF6}" type="sibTrans" cxnId="{654F1241-F30E-C246-9D66-51E457C8D22B}">
      <dgm:prSet/>
      <dgm:spPr/>
      <dgm:t>
        <a:bodyPr/>
        <a:lstStyle/>
        <a:p>
          <a:endParaRPr lang="en-US"/>
        </a:p>
      </dgm:t>
    </dgm:pt>
    <dgm:pt modelId="{2BF20849-3400-4D43-8A13-F92DA3FDCEC2}" type="parTrans" cxnId="{654F1241-F30E-C246-9D66-51E457C8D22B}">
      <dgm:prSet/>
      <dgm:spPr/>
      <dgm:t>
        <a:bodyPr/>
        <a:lstStyle/>
        <a:p>
          <a:endParaRPr lang="en-US"/>
        </a:p>
      </dgm:t>
    </dgm:pt>
    <dgm:pt modelId="{3ECBC74B-186F-E949-B9D0-8C674DCAE416}">
      <dgm:prSet/>
      <dgm:spPr/>
      <dgm:t>
        <a:bodyPr/>
        <a:lstStyle/>
        <a:p>
          <a:r>
            <a:rPr lang="en-US" b="0" dirty="0">
              <a:latin typeface="Helvetica" pitchFamily="2" charset="0"/>
            </a:rPr>
            <a:t>No Message or Follow Up /</a:t>
          </a:r>
          <a:br>
            <a:rPr lang="en-US" b="0" dirty="0">
              <a:latin typeface="Helvetica" pitchFamily="2" charset="0"/>
            </a:rPr>
          </a:br>
          <a:r>
            <a:rPr lang="en-US" b="0" dirty="0">
              <a:latin typeface="Helvetica" pitchFamily="2" charset="0"/>
            </a:rPr>
            <a:t>Losing deals and Future Ops /</a:t>
          </a:r>
          <a:br>
            <a:rPr lang="en-US" dirty="0">
              <a:latin typeface="Helvetica" pitchFamily="2" charset="0"/>
            </a:rPr>
          </a:br>
          <a:r>
            <a:rPr lang="en-US" dirty="0">
              <a:latin typeface="Helvetica" pitchFamily="2" charset="0"/>
            </a:rPr>
            <a:t>Bad Customer Experience</a:t>
          </a:r>
          <a:endParaRPr lang="en-US" dirty="0"/>
        </a:p>
      </dgm:t>
    </dgm:pt>
    <dgm:pt modelId="{EE9F09A7-B07F-6B49-9719-2E5FCD34EA75}" type="sibTrans" cxnId="{DA44D367-8530-C94B-BAA5-0122D6DA1B2E}">
      <dgm:prSet/>
      <dgm:spPr/>
      <dgm:t>
        <a:bodyPr/>
        <a:lstStyle/>
        <a:p>
          <a:endParaRPr lang="en-US"/>
        </a:p>
      </dgm:t>
    </dgm:pt>
    <dgm:pt modelId="{BCB77471-7BE9-4D41-A8AE-1B44497591C4}" type="parTrans" cxnId="{DA44D367-8530-C94B-BAA5-0122D6DA1B2E}">
      <dgm:prSet/>
      <dgm:spPr/>
      <dgm:t>
        <a:bodyPr/>
        <a:lstStyle/>
        <a:p>
          <a:endParaRPr lang="en-US"/>
        </a:p>
      </dgm:t>
    </dgm:pt>
    <dgm:pt modelId="{8C2E5025-DAF5-3E4D-8311-2A516D62B489}" type="pres">
      <dgm:prSet presAssocID="{BFD93F18-D136-484C-B863-BE11E1F89705}" presName="Name0" presStyleCnt="0">
        <dgm:presLayoutVars>
          <dgm:chPref val="3"/>
          <dgm:dir/>
          <dgm:animLvl val="lvl"/>
          <dgm:resizeHandles/>
        </dgm:presLayoutVars>
      </dgm:prSet>
      <dgm:spPr/>
    </dgm:pt>
    <dgm:pt modelId="{9DD8F174-F0D0-DF40-905D-3752A1ED5D39}" type="pres">
      <dgm:prSet presAssocID="{53C20E30-C7E6-9744-9DB3-0B9CF6FA015D}" presName="horFlow" presStyleCnt="0"/>
      <dgm:spPr/>
    </dgm:pt>
    <dgm:pt modelId="{474DE603-0985-034A-BAD3-F93A6C4191F9}" type="pres">
      <dgm:prSet presAssocID="{53C20E30-C7E6-9744-9DB3-0B9CF6FA015D}" presName="bigChev" presStyleLbl="node1" presStyleIdx="0" presStyleCnt="2" custLinFactX="-61763" custLinFactNeighborX="-100000" custLinFactNeighborY="-58"/>
      <dgm:spPr/>
    </dgm:pt>
    <dgm:pt modelId="{9696C175-4B70-E542-94E7-BDB5BA642A1E}" type="pres">
      <dgm:prSet presAssocID="{4A8CCD6B-B60F-9C4F-B219-28C4E165E472}" presName="parTrans" presStyleCnt="0"/>
      <dgm:spPr/>
    </dgm:pt>
    <dgm:pt modelId="{FD965587-C3A3-0545-8978-D2913B22433C}" type="pres">
      <dgm:prSet presAssocID="{6C7CA478-7A7A-C146-A102-AE7369F27601}" presName="node" presStyleLbl="alignAccFollowNode1" presStyleIdx="0" presStyleCnt="2" custScaleX="114315" custScaleY="118284" custLinFactX="-82992" custLinFactNeighborX="-100000" custLinFactNeighborY="-1123">
        <dgm:presLayoutVars>
          <dgm:bulletEnabled val="1"/>
        </dgm:presLayoutVars>
      </dgm:prSet>
      <dgm:spPr/>
    </dgm:pt>
    <dgm:pt modelId="{8EEBBD45-F2EC-6A40-B39D-8D5B4BF1BEAA}" type="pres">
      <dgm:prSet presAssocID="{53C20E30-C7E6-9744-9DB3-0B9CF6FA015D}" presName="vSp" presStyleCnt="0"/>
      <dgm:spPr/>
    </dgm:pt>
    <dgm:pt modelId="{7B988649-E7AF-A242-A7C5-D73BB454DF51}" type="pres">
      <dgm:prSet presAssocID="{6D8E6632-0128-0845-AF7D-943C3CD6DDE1}" presName="horFlow" presStyleCnt="0"/>
      <dgm:spPr/>
    </dgm:pt>
    <dgm:pt modelId="{090DDDCC-76A4-3242-B210-449E081FDEC3}" type="pres">
      <dgm:prSet presAssocID="{6D8E6632-0128-0845-AF7D-943C3CD6DDE1}" presName="bigChev" presStyleLbl="node1" presStyleIdx="1" presStyleCnt="2" custLinFactX="67854" custLinFactY="-14020" custLinFactNeighborX="100000" custLinFactNeighborY="-100000"/>
      <dgm:spPr/>
    </dgm:pt>
    <dgm:pt modelId="{4C492444-31DD-0D4C-806A-59538D860B1C}" type="pres">
      <dgm:prSet presAssocID="{BCB77471-7BE9-4D41-A8AE-1B44497591C4}" presName="parTrans" presStyleCnt="0"/>
      <dgm:spPr/>
    </dgm:pt>
    <dgm:pt modelId="{48FA0FFF-1E0D-9149-ABEB-1470D8E0F64D}" type="pres">
      <dgm:prSet presAssocID="{3ECBC74B-186F-E949-B9D0-8C674DCAE416}" presName="node" presStyleLbl="alignAccFollowNode1" presStyleIdx="1" presStyleCnt="2" custScaleX="101544" custScaleY="117084" custLinFactX="72150" custLinFactY="-39072" custLinFactNeighborX="100000" custLinFactNeighborY="-100000">
        <dgm:presLayoutVars>
          <dgm:bulletEnabled val="1"/>
        </dgm:presLayoutVars>
      </dgm:prSet>
      <dgm:spPr/>
    </dgm:pt>
  </dgm:ptLst>
  <dgm:cxnLst>
    <dgm:cxn modelId="{E2FE3807-E6FA-3E49-ADA7-BD1C92287A52}" type="presOf" srcId="{53C20E30-C7E6-9744-9DB3-0B9CF6FA015D}" destId="{474DE603-0985-034A-BAD3-F93A6C4191F9}" srcOrd="0" destOrd="0" presId="urn:microsoft.com/office/officeart/2005/8/layout/lProcess3"/>
    <dgm:cxn modelId="{161A6A11-A2D3-9543-A692-DDCE79AE8C94}" srcId="{53C20E30-C7E6-9744-9DB3-0B9CF6FA015D}" destId="{6C7CA478-7A7A-C146-A102-AE7369F27601}" srcOrd="0" destOrd="0" parTransId="{4A8CCD6B-B60F-9C4F-B219-28C4E165E472}" sibTransId="{2DAD06DE-DC90-1F4B-AEA6-63F59A6A3264}"/>
    <dgm:cxn modelId="{654F1241-F30E-C246-9D66-51E457C8D22B}" srcId="{BFD93F18-D136-484C-B863-BE11E1F89705}" destId="{6D8E6632-0128-0845-AF7D-943C3CD6DDE1}" srcOrd="1" destOrd="0" parTransId="{2BF20849-3400-4D43-8A13-F92DA3FDCEC2}" sibTransId="{3B4FEC30-FFA7-8C4D-B6DD-8AADEFE4BCF6}"/>
    <dgm:cxn modelId="{C934DB66-0662-3B43-9B5F-6A86A29178F4}" srcId="{BFD93F18-D136-484C-B863-BE11E1F89705}" destId="{53C20E30-C7E6-9744-9DB3-0B9CF6FA015D}" srcOrd="0" destOrd="0" parTransId="{E630B9BC-B333-0B4B-B25E-9C0C0CE616E4}" sibTransId="{6FC2B334-7FF1-7242-98A9-1F808B5E6D49}"/>
    <dgm:cxn modelId="{DA44D367-8530-C94B-BAA5-0122D6DA1B2E}" srcId="{6D8E6632-0128-0845-AF7D-943C3CD6DDE1}" destId="{3ECBC74B-186F-E949-B9D0-8C674DCAE416}" srcOrd="0" destOrd="0" parTransId="{BCB77471-7BE9-4D41-A8AE-1B44497591C4}" sibTransId="{EE9F09A7-B07F-6B49-9719-2E5FCD34EA75}"/>
    <dgm:cxn modelId="{2A970D72-C9A8-114F-B026-5067A017788B}" type="presOf" srcId="{3ECBC74B-186F-E949-B9D0-8C674DCAE416}" destId="{48FA0FFF-1E0D-9149-ABEB-1470D8E0F64D}" srcOrd="0" destOrd="0" presId="urn:microsoft.com/office/officeart/2005/8/layout/lProcess3"/>
    <dgm:cxn modelId="{5BFFA455-FA5A-7F43-979A-15DC33AAE6E0}" type="presOf" srcId="{BFD93F18-D136-484C-B863-BE11E1F89705}" destId="{8C2E5025-DAF5-3E4D-8311-2A516D62B489}" srcOrd="0" destOrd="0" presId="urn:microsoft.com/office/officeart/2005/8/layout/lProcess3"/>
    <dgm:cxn modelId="{AC4E0FB2-8024-4A41-B9C9-B33801AC61B5}" type="presOf" srcId="{6D8E6632-0128-0845-AF7D-943C3CD6DDE1}" destId="{090DDDCC-76A4-3242-B210-449E081FDEC3}" srcOrd="0" destOrd="0" presId="urn:microsoft.com/office/officeart/2005/8/layout/lProcess3"/>
    <dgm:cxn modelId="{8DBBFDD6-0206-EE4A-B63C-0ADB9DB05707}" type="presOf" srcId="{6C7CA478-7A7A-C146-A102-AE7369F27601}" destId="{FD965587-C3A3-0545-8978-D2913B22433C}" srcOrd="0" destOrd="0" presId="urn:microsoft.com/office/officeart/2005/8/layout/lProcess3"/>
    <dgm:cxn modelId="{11620024-6247-B049-943F-BD04A78D2B89}" type="presParOf" srcId="{8C2E5025-DAF5-3E4D-8311-2A516D62B489}" destId="{9DD8F174-F0D0-DF40-905D-3752A1ED5D39}" srcOrd="0" destOrd="0" presId="urn:microsoft.com/office/officeart/2005/8/layout/lProcess3"/>
    <dgm:cxn modelId="{8747D503-ACAA-A34E-86CF-D5A544F1DC52}" type="presParOf" srcId="{9DD8F174-F0D0-DF40-905D-3752A1ED5D39}" destId="{474DE603-0985-034A-BAD3-F93A6C4191F9}" srcOrd="0" destOrd="0" presId="urn:microsoft.com/office/officeart/2005/8/layout/lProcess3"/>
    <dgm:cxn modelId="{48466EF6-FF30-584B-94FC-B6A3A9C0F001}" type="presParOf" srcId="{9DD8F174-F0D0-DF40-905D-3752A1ED5D39}" destId="{9696C175-4B70-E542-94E7-BDB5BA642A1E}" srcOrd="1" destOrd="0" presId="urn:microsoft.com/office/officeart/2005/8/layout/lProcess3"/>
    <dgm:cxn modelId="{7EF748FA-1E46-CB4C-95C7-CB6878E50550}" type="presParOf" srcId="{9DD8F174-F0D0-DF40-905D-3752A1ED5D39}" destId="{FD965587-C3A3-0545-8978-D2913B22433C}" srcOrd="2" destOrd="0" presId="urn:microsoft.com/office/officeart/2005/8/layout/lProcess3"/>
    <dgm:cxn modelId="{8EA7BF46-14F2-8845-B528-49788F912FEE}" type="presParOf" srcId="{8C2E5025-DAF5-3E4D-8311-2A516D62B489}" destId="{8EEBBD45-F2EC-6A40-B39D-8D5B4BF1BEAA}" srcOrd="1" destOrd="0" presId="urn:microsoft.com/office/officeart/2005/8/layout/lProcess3"/>
    <dgm:cxn modelId="{5F075CE8-D43A-BF4E-A63E-012C9003F397}" type="presParOf" srcId="{8C2E5025-DAF5-3E4D-8311-2A516D62B489}" destId="{7B988649-E7AF-A242-A7C5-D73BB454DF51}" srcOrd="2" destOrd="0" presId="urn:microsoft.com/office/officeart/2005/8/layout/lProcess3"/>
    <dgm:cxn modelId="{C54B217C-3D13-FD41-A598-4AEB0AEC4D86}" type="presParOf" srcId="{7B988649-E7AF-A242-A7C5-D73BB454DF51}" destId="{090DDDCC-76A4-3242-B210-449E081FDEC3}" srcOrd="0" destOrd="0" presId="urn:microsoft.com/office/officeart/2005/8/layout/lProcess3"/>
    <dgm:cxn modelId="{E0DCCCE2-1A07-C147-A7E6-4F9FF857065F}" type="presParOf" srcId="{7B988649-E7AF-A242-A7C5-D73BB454DF51}" destId="{4C492444-31DD-0D4C-806A-59538D860B1C}" srcOrd="1" destOrd="0" presId="urn:microsoft.com/office/officeart/2005/8/layout/lProcess3"/>
    <dgm:cxn modelId="{C81E0854-DD94-3C46-A722-C9A4B8D414D6}" type="presParOf" srcId="{7B988649-E7AF-A242-A7C5-D73BB454DF51}" destId="{48FA0FFF-1E0D-9149-ABEB-1470D8E0F64D}" srcOrd="2" destOrd="0" presId="urn:microsoft.com/office/officeart/2005/8/layout/l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D93F18-D136-484C-B863-BE11E1F8970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53C20E30-C7E6-9744-9DB3-0B9CF6FA015D}">
      <dgm:prSet custT="1"/>
      <dgm:spPr/>
      <dgm:t>
        <a:bodyPr/>
        <a:lstStyle/>
        <a:p>
          <a:r>
            <a:rPr lang="en-US" sz="3200" dirty="0">
              <a:latin typeface="Helvetica" pitchFamily="2" charset="0"/>
            </a:rPr>
            <a:t>Cause</a:t>
          </a:r>
        </a:p>
      </dgm:t>
    </dgm:pt>
    <dgm:pt modelId="{E630B9BC-B333-0B4B-B25E-9C0C0CE616E4}" type="parTrans" cxnId="{C934DB66-0662-3B43-9B5F-6A86A29178F4}">
      <dgm:prSet/>
      <dgm:spPr/>
      <dgm:t>
        <a:bodyPr/>
        <a:lstStyle/>
        <a:p>
          <a:endParaRPr lang="en-US"/>
        </a:p>
      </dgm:t>
    </dgm:pt>
    <dgm:pt modelId="{6FC2B334-7FF1-7242-98A9-1F808B5E6D49}" type="sibTrans" cxnId="{C934DB66-0662-3B43-9B5F-6A86A29178F4}">
      <dgm:prSet/>
      <dgm:spPr/>
      <dgm:t>
        <a:bodyPr/>
        <a:lstStyle/>
        <a:p>
          <a:endParaRPr lang="en-US"/>
        </a:p>
      </dgm:t>
    </dgm:pt>
    <dgm:pt modelId="{6C7CA478-7A7A-C146-A102-AE7369F27601}">
      <dgm:prSet custT="1"/>
      <dgm:spPr/>
      <dgm:t>
        <a:bodyPr/>
        <a:lstStyle/>
        <a:p>
          <a:r>
            <a:rPr lang="en-US" sz="1800" dirty="0">
              <a:latin typeface="Helvetica" pitchFamily="2" charset="0"/>
            </a:rPr>
            <a:t>Deals Are Not Being Marked As Delivered</a:t>
          </a:r>
          <a:endParaRPr lang="en-US" sz="1800" dirty="0"/>
        </a:p>
      </dgm:t>
    </dgm:pt>
    <dgm:pt modelId="{4A8CCD6B-B60F-9C4F-B219-28C4E165E472}" type="parTrans" cxnId="{161A6A11-A2D3-9543-A692-DDCE79AE8C94}">
      <dgm:prSet/>
      <dgm:spPr/>
      <dgm:t>
        <a:bodyPr/>
        <a:lstStyle/>
        <a:p>
          <a:endParaRPr lang="en-US"/>
        </a:p>
      </dgm:t>
    </dgm:pt>
    <dgm:pt modelId="{2DAD06DE-DC90-1F4B-AEA6-63F59A6A3264}" type="sibTrans" cxnId="{161A6A11-A2D3-9543-A692-DDCE79AE8C94}">
      <dgm:prSet/>
      <dgm:spPr/>
      <dgm:t>
        <a:bodyPr/>
        <a:lstStyle/>
        <a:p>
          <a:endParaRPr lang="en-US"/>
        </a:p>
      </dgm:t>
    </dgm:pt>
    <dgm:pt modelId="{6D8E6632-0128-0845-AF7D-943C3CD6DDE1}">
      <dgm:prSet custT="1"/>
      <dgm:spPr/>
      <dgm:t>
        <a:bodyPr/>
        <a:lstStyle/>
        <a:p>
          <a:r>
            <a:rPr lang="en-US" sz="3200" dirty="0">
              <a:latin typeface="Helvetica" pitchFamily="2" charset="0"/>
            </a:rPr>
            <a:t>Effect</a:t>
          </a:r>
        </a:p>
      </dgm:t>
    </dgm:pt>
    <dgm:pt modelId="{2BF20849-3400-4D43-8A13-F92DA3FDCEC2}" type="parTrans" cxnId="{654F1241-F30E-C246-9D66-51E457C8D22B}">
      <dgm:prSet/>
      <dgm:spPr/>
      <dgm:t>
        <a:bodyPr/>
        <a:lstStyle/>
        <a:p>
          <a:endParaRPr lang="en-US"/>
        </a:p>
      </dgm:t>
    </dgm:pt>
    <dgm:pt modelId="{3B4FEC30-FFA7-8C4D-B6DD-8AADEFE4BCF6}" type="sibTrans" cxnId="{654F1241-F30E-C246-9D66-51E457C8D22B}">
      <dgm:prSet/>
      <dgm:spPr/>
      <dgm:t>
        <a:bodyPr/>
        <a:lstStyle/>
        <a:p>
          <a:endParaRPr lang="en-US"/>
        </a:p>
      </dgm:t>
    </dgm:pt>
    <dgm:pt modelId="{3ECBC74B-186F-E949-B9D0-8C674DCAE416}">
      <dgm:prSet custT="1"/>
      <dgm:spPr/>
      <dgm:t>
        <a:bodyPr/>
        <a:lstStyle/>
        <a:p>
          <a:r>
            <a:rPr lang="en-US" sz="1100" dirty="0">
              <a:latin typeface="Helvetica" pitchFamily="2" charset="0"/>
            </a:rPr>
            <a:t>Your Sold Customers are not being followed up with timely</a:t>
          </a:r>
          <a:endParaRPr lang="en-US" sz="1100" dirty="0">
            <a:latin typeface="+mj-lt"/>
          </a:endParaRPr>
        </a:p>
      </dgm:t>
    </dgm:pt>
    <dgm:pt modelId="{BCB77471-7BE9-4D41-A8AE-1B44497591C4}" type="parTrans" cxnId="{DA44D367-8530-C94B-BAA5-0122D6DA1B2E}">
      <dgm:prSet/>
      <dgm:spPr/>
      <dgm:t>
        <a:bodyPr/>
        <a:lstStyle/>
        <a:p>
          <a:endParaRPr lang="en-US"/>
        </a:p>
      </dgm:t>
    </dgm:pt>
    <dgm:pt modelId="{EE9F09A7-B07F-6B49-9719-2E5FCD34EA75}" type="sibTrans" cxnId="{DA44D367-8530-C94B-BAA5-0122D6DA1B2E}">
      <dgm:prSet/>
      <dgm:spPr/>
      <dgm:t>
        <a:bodyPr/>
        <a:lstStyle/>
        <a:p>
          <a:endParaRPr lang="en-US"/>
        </a:p>
      </dgm:t>
    </dgm:pt>
    <dgm:pt modelId="{8C2E5025-DAF5-3E4D-8311-2A516D62B489}" type="pres">
      <dgm:prSet presAssocID="{BFD93F18-D136-484C-B863-BE11E1F89705}" presName="Name0" presStyleCnt="0">
        <dgm:presLayoutVars>
          <dgm:chPref val="3"/>
          <dgm:dir/>
          <dgm:animLvl val="lvl"/>
          <dgm:resizeHandles/>
        </dgm:presLayoutVars>
      </dgm:prSet>
      <dgm:spPr/>
    </dgm:pt>
    <dgm:pt modelId="{9DD8F174-F0D0-DF40-905D-3752A1ED5D39}" type="pres">
      <dgm:prSet presAssocID="{53C20E30-C7E6-9744-9DB3-0B9CF6FA015D}" presName="horFlow" presStyleCnt="0"/>
      <dgm:spPr/>
    </dgm:pt>
    <dgm:pt modelId="{474DE603-0985-034A-BAD3-F93A6C4191F9}" type="pres">
      <dgm:prSet presAssocID="{53C20E30-C7E6-9744-9DB3-0B9CF6FA015D}" presName="bigChev" presStyleLbl="node1" presStyleIdx="0" presStyleCnt="2" custLinFactX="-61763" custLinFactNeighborX="-100000" custLinFactNeighborY="-58"/>
      <dgm:spPr/>
    </dgm:pt>
    <dgm:pt modelId="{9696C175-4B70-E542-94E7-BDB5BA642A1E}" type="pres">
      <dgm:prSet presAssocID="{4A8CCD6B-B60F-9C4F-B219-28C4E165E472}" presName="parTrans" presStyleCnt="0"/>
      <dgm:spPr/>
    </dgm:pt>
    <dgm:pt modelId="{FD965587-C3A3-0545-8978-D2913B22433C}" type="pres">
      <dgm:prSet presAssocID="{6C7CA478-7A7A-C146-A102-AE7369F27601}" presName="node" presStyleLbl="alignAccFollowNode1" presStyleIdx="0" presStyleCnt="2" custScaleX="114315" custScaleY="118284" custLinFactX="-82992" custLinFactNeighborX="-100000" custLinFactNeighborY="-1123">
        <dgm:presLayoutVars>
          <dgm:bulletEnabled val="1"/>
        </dgm:presLayoutVars>
      </dgm:prSet>
      <dgm:spPr/>
    </dgm:pt>
    <dgm:pt modelId="{8EEBBD45-F2EC-6A40-B39D-8D5B4BF1BEAA}" type="pres">
      <dgm:prSet presAssocID="{53C20E30-C7E6-9744-9DB3-0B9CF6FA015D}" presName="vSp" presStyleCnt="0"/>
      <dgm:spPr/>
    </dgm:pt>
    <dgm:pt modelId="{7B988649-E7AF-A242-A7C5-D73BB454DF51}" type="pres">
      <dgm:prSet presAssocID="{6D8E6632-0128-0845-AF7D-943C3CD6DDE1}" presName="horFlow" presStyleCnt="0"/>
      <dgm:spPr/>
    </dgm:pt>
    <dgm:pt modelId="{090DDDCC-76A4-3242-B210-449E081FDEC3}" type="pres">
      <dgm:prSet presAssocID="{6D8E6632-0128-0845-AF7D-943C3CD6DDE1}" presName="bigChev" presStyleLbl="node1" presStyleIdx="1" presStyleCnt="2" custLinFactX="67854" custLinFactY="-14020" custLinFactNeighborX="100000" custLinFactNeighborY="-100000"/>
      <dgm:spPr/>
    </dgm:pt>
    <dgm:pt modelId="{4C492444-31DD-0D4C-806A-59538D860B1C}" type="pres">
      <dgm:prSet presAssocID="{BCB77471-7BE9-4D41-A8AE-1B44497591C4}" presName="parTrans" presStyleCnt="0"/>
      <dgm:spPr/>
    </dgm:pt>
    <dgm:pt modelId="{48FA0FFF-1E0D-9149-ABEB-1470D8E0F64D}" type="pres">
      <dgm:prSet presAssocID="{3ECBC74B-186F-E949-B9D0-8C674DCAE416}" presName="node" presStyleLbl="alignAccFollowNode1" presStyleIdx="1" presStyleCnt="2" custScaleX="101544" custScaleY="117084" custLinFactX="72150" custLinFactY="-39072" custLinFactNeighborX="100000" custLinFactNeighborY="-100000">
        <dgm:presLayoutVars>
          <dgm:bulletEnabled val="1"/>
        </dgm:presLayoutVars>
      </dgm:prSet>
      <dgm:spPr/>
    </dgm:pt>
  </dgm:ptLst>
  <dgm:cxnLst>
    <dgm:cxn modelId="{161A6A11-A2D3-9543-A692-DDCE79AE8C94}" srcId="{53C20E30-C7E6-9744-9DB3-0B9CF6FA015D}" destId="{6C7CA478-7A7A-C146-A102-AE7369F27601}" srcOrd="0" destOrd="0" parTransId="{4A8CCD6B-B60F-9C4F-B219-28C4E165E472}" sibTransId="{2DAD06DE-DC90-1F4B-AEA6-63F59A6A3264}"/>
    <dgm:cxn modelId="{0FC65019-293F-B24B-9690-1CA246648CEF}" type="presOf" srcId="{3ECBC74B-186F-E949-B9D0-8C674DCAE416}" destId="{48FA0FFF-1E0D-9149-ABEB-1470D8E0F64D}" srcOrd="0" destOrd="0" presId="urn:microsoft.com/office/officeart/2005/8/layout/lProcess3"/>
    <dgm:cxn modelId="{422A3934-42DF-FD44-82D2-FEF8447050F6}" type="presOf" srcId="{6D8E6632-0128-0845-AF7D-943C3CD6DDE1}" destId="{090DDDCC-76A4-3242-B210-449E081FDEC3}" srcOrd="0" destOrd="0" presId="urn:microsoft.com/office/officeart/2005/8/layout/lProcess3"/>
    <dgm:cxn modelId="{71628839-472A-6B46-B5B4-8B1EFA7CBF94}" type="presOf" srcId="{53C20E30-C7E6-9744-9DB3-0B9CF6FA015D}" destId="{474DE603-0985-034A-BAD3-F93A6C4191F9}" srcOrd="0" destOrd="0" presId="urn:microsoft.com/office/officeart/2005/8/layout/lProcess3"/>
    <dgm:cxn modelId="{654F1241-F30E-C246-9D66-51E457C8D22B}" srcId="{BFD93F18-D136-484C-B863-BE11E1F89705}" destId="{6D8E6632-0128-0845-AF7D-943C3CD6DDE1}" srcOrd="1" destOrd="0" parTransId="{2BF20849-3400-4D43-8A13-F92DA3FDCEC2}" sibTransId="{3B4FEC30-FFA7-8C4D-B6DD-8AADEFE4BCF6}"/>
    <dgm:cxn modelId="{C934DB66-0662-3B43-9B5F-6A86A29178F4}" srcId="{BFD93F18-D136-484C-B863-BE11E1F89705}" destId="{53C20E30-C7E6-9744-9DB3-0B9CF6FA015D}" srcOrd="0" destOrd="0" parTransId="{E630B9BC-B333-0B4B-B25E-9C0C0CE616E4}" sibTransId="{6FC2B334-7FF1-7242-98A9-1F808B5E6D49}"/>
    <dgm:cxn modelId="{DA44D367-8530-C94B-BAA5-0122D6DA1B2E}" srcId="{6D8E6632-0128-0845-AF7D-943C3CD6DDE1}" destId="{3ECBC74B-186F-E949-B9D0-8C674DCAE416}" srcOrd="0" destOrd="0" parTransId="{BCB77471-7BE9-4D41-A8AE-1B44497591C4}" sibTransId="{EE9F09A7-B07F-6B49-9719-2E5FCD34EA75}"/>
    <dgm:cxn modelId="{5BFFA455-FA5A-7F43-979A-15DC33AAE6E0}" type="presOf" srcId="{BFD93F18-D136-484C-B863-BE11E1F89705}" destId="{8C2E5025-DAF5-3E4D-8311-2A516D62B489}" srcOrd="0" destOrd="0" presId="urn:microsoft.com/office/officeart/2005/8/layout/lProcess3"/>
    <dgm:cxn modelId="{48C1E7C0-CA56-2447-9C2A-2FA1587AC3ED}" type="presOf" srcId="{6C7CA478-7A7A-C146-A102-AE7369F27601}" destId="{FD965587-C3A3-0545-8978-D2913B22433C}" srcOrd="0" destOrd="0" presId="urn:microsoft.com/office/officeart/2005/8/layout/lProcess3"/>
    <dgm:cxn modelId="{11620024-6247-B049-943F-BD04A78D2B89}" type="presParOf" srcId="{8C2E5025-DAF5-3E4D-8311-2A516D62B489}" destId="{9DD8F174-F0D0-DF40-905D-3752A1ED5D39}" srcOrd="0" destOrd="0" presId="urn:microsoft.com/office/officeart/2005/8/layout/lProcess3"/>
    <dgm:cxn modelId="{31810634-0AE3-884F-BCA4-55A079381556}" type="presParOf" srcId="{9DD8F174-F0D0-DF40-905D-3752A1ED5D39}" destId="{474DE603-0985-034A-BAD3-F93A6C4191F9}" srcOrd="0" destOrd="0" presId="urn:microsoft.com/office/officeart/2005/8/layout/lProcess3"/>
    <dgm:cxn modelId="{54FB6B4D-38AD-DA4F-A4E2-72A52F327038}" type="presParOf" srcId="{9DD8F174-F0D0-DF40-905D-3752A1ED5D39}" destId="{9696C175-4B70-E542-94E7-BDB5BA642A1E}" srcOrd="1" destOrd="0" presId="urn:microsoft.com/office/officeart/2005/8/layout/lProcess3"/>
    <dgm:cxn modelId="{47A1860C-D136-6942-8130-0A05A013F2C4}" type="presParOf" srcId="{9DD8F174-F0D0-DF40-905D-3752A1ED5D39}" destId="{FD965587-C3A3-0545-8978-D2913B22433C}" srcOrd="2" destOrd="0" presId="urn:microsoft.com/office/officeart/2005/8/layout/lProcess3"/>
    <dgm:cxn modelId="{8EA7BF46-14F2-8845-B528-49788F912FEE}" type="presParOf" srcId="{8C2E5025-DAF5-3E4D-8311-2A516D62B489}" destId="{8EEBBD45-F2EC-6A40-B39D-8D5B4BF1BEAA}" srcOrd="1" destOrd="0" presId="urn:microsoft.com/office/officeart/2005/8/layout/lProcess3"/>
    <dgm:cxn modelId="{5F075CE8-D43A-BF4E-A63E-012C9003F397}" type="presParOf" srcId="{8C2E5025-DAF5-3E4D-8311-2A516D62B489}" destId="{7B988649-E7AF-A242-A7C5-D73BB454DF51}" srcOrd="2" destOrd="0" presId="urn:microsoft.com/office/officeart/2005/8/layout/lProcess3"/>
    <dgm:cxn modelId="{DFF5C342-A27D-534C-B3E6-E6663E74FD60}" type="presParOf" srcId="{7B988649-E7AF-A242-A7C5-D73BB454DF51}" destId="{090DDDCC-76A4-3242-B210-449E081FDEC3}" srcOrd="0" destOrd="0" presId="urn:microsoft.com/office/officeart/2005/8/layout/lProcess3"/>
    <dgm:cxn modelId="{63B2A31F-DA7A-7B4E-91A0-C6D1155F179B}" type="presParOf" srcId="{7B988649-E7AF-A242-A7C5-D73BB454DF51}" destId="{4C492444-31DD-0D4C-806A-59538D860B1C}" srcOrd="1" destOrd="0" presId="urn:microsoft.com/office/officeart/2005/8/layout/lProcess3"/>
    <dgm:cxn modelId="{2A43C7F1-B870-9844-A302-FD94858C8BF5}" type="presParOf" srcId="{7B988649-E7AF-A242-A7C5-D73BB454DF51}" destId="{48FA0FFF-1E0D-9149-ABEB-1470D8E0F64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D93F18-D136-484C-B863-BE11E1F8970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53C20E30-C7E6-9744-9DB3-0B9CF6FA015D}">
      <dgm:prSet custT="1"/>
      <dgm:spPr/>
      <dgm:t>
        <a:bodyPr/>
        <a:lstStyle/>
        <a:p>
          <a:r>
            <a:rPr lang="en-US" sz="3200" dirty="0">
              <a:latin typeface="Helvetica" pitchFamily="2" charset="0"/>
            </a:rPr>
            <a:t>Cause</a:t>
          </a:r>
        </a:p>
      </dgm:t>
    </dgm:pt>
    <dgm:pt modelId="{E630B9BC-B333-0B4B-B25E-9C0C0CE616E4}" type="parTrans" cxnId="{C934DB66-0662-3B43-9B5F-6A86A29178F4}">
      <dgm:prSet/>
      <dgm:spPr/>
      <dgm:t>
        <a:bodyPr/>
        <a:lstStyle/>
        <a:p>
          <a:endParaRPr lang="en-US"/>
        </a:p>
      </dgm:t>
    </dgm:pt>
    <dgm:pt modelId="{6FC2B334-7FF1-7242-98A9-1F808B5E6D49}" type="sibTrans" cxnId="{C934DB66-0662-3B43-9B5F-6A86A29178F4}">
      <dgm:prSet/>
      <dgm:spPr/>
      <dgm:t>
        <a:bodyPr/>
        <a:lstStyle/>
        <a:p>
          <a:endParaRPr lang="en-US"/>
        </a:p>
      </dgm:t>
    </dgm:pt>
    <dgm:pt modelId="{6C7CA478-7A7A-C146-A102-AE7369F27601}">
      <dgm:prSet custT="1"/>
      <dgm:spPr/>
      <dgm:t>
        <a:bodyPr/>
        <a:lstStyle/>
        <a:p>
          <a:r>
            <a:rPr lang="en-US" sz="1400" b="0" dirty="0">
              <a:latin typeface="Helvetica" pitchFamily="2" charset="0"/>
            </a:rPr>
            <a:t>F&amp;I Details are not being attached to deals</a:t>
          </a:r>
          <a:endParaRPr lang="en-US" sz="1400" dirty="0"/>
        </a:p>
      </dgm:t>
    </dgm:pt>
    <dgm:pt modelId="{2DAD06DE-DC90-1F4B-AEA6-63F59A6A3264}" type="sibTrans" cxnId="{161A6A11-A2D3-9543-A692-DDCE79AE8C94}">
      <dgm:prSet/>
      <dgm:spPr/>
      <dgm:t>
        <a:bodyPr/>
        <a:lstStyle/>
        <a:p>
          <a:endParaRPr lang="en-US"/>
        </a:p>
      </dgm:t>
    </dgm:pt>
    <dgm:pt modelId="{4A8CCD6B-B60F-9C4F-B219-28C4E165E472}" type="parTrans" cxnId="{161A6A11-A2D3-9543-A692-DDCE79AE8C94}">
      <dgm:prSet/>
      <dgm:spPr/>
      <dgm:t>
        <a:bodyPr/>
        <a:lstStyle/>
        <a:p>
          <a:endParaRPr lang="en-US"/>
        </a:p>
      </dgm:t>
    </dgm:pt>
    <dgm:pt modelId="{6D8E6632-0128-0845-AF7D-943C3CD6DDE1}">
      <dgm:prSet custT="1"/>
      <dgm:spPr/>
      <dgm:t>
        <a:bodyPr/>
        <a:lstStyle/>
        <a:p>
          <a:r>
            <a:rPr lang="en-US" sz="3200" dirty="0">
              <a:latin typeface="Helvetica" pitchFamily="2" charset="0"/>
            </a:rPr>
            <a:t>Effect</a:t>
          </a:r>
        </a:p>
      </dgm:t>
    </dgm:pt>
    <dgm:pt modelId="{3B4FEC30-FFA7-8C4D-B6DD-8AADEFE4BCF6}" type="sibTrans" cxnId="{654F1241-F30E-C246-9D66-51E457C8D22B}">
      <dgm:prSet/>
      <dgm:spPr/>
      <dgm:t>
        <a:bodyPr/>
        <a:lstStyle/>
        <a:p>
          <a:endParaRPr lang="en-US"/>
        </a:p>
      </dgm:t>
    </dgm:pt>
    <dgm:pt modelId="{2BF20849-3400-4D43-8A13-F92DA3FDCEC2}" type="parTrans" cxnId="{654F1241-F30E-C246-9D66-51E457C8D22B}">
      <dgm:prSet/>
      <dgm:spPr/>
      <dgm:t>
        <a:bodyPr/>
        <a:lstStyle/>
        <a:p>
          <a:endParaRPr lang="en-US"/>
        </a:p>
      </dgm:t>
    </dgm:pt>
    <dgm:pt modelId="{3ECBC74B-186F-E949-B9D0-8C674DCAE416}">
      <dgm:prSet/>
      <dgm:spPr/>
      <dgm:t>
        <a:bodyPr/>
        <a:lstStyle/>
        <a:p>
          <a:r>
            <a:rPr lang="en-US" b="0" dirty="0">
              <a:latin typeface="Helvetica" pitchFamily="2" charset="0"/>
            </a:rPr>
            <a:t>Inaccurate Reporting</a:t>
          </a:r>
          <a:endParaRPr lang="en-US" dirty="0"/>
        </a:p>
      </dgm:t>
    </dgm:pt>
    <dgm:pt modelId="{EE9F09A7-B07F-6B49-9719-2E5FCD34EA75}" type="sibTrans" cxnId="{DA44D367-8530-C94B-BAA5-0122D6DA1B2E}">
      <dgm:prSet/>
      <dgm:spPr/>
      <dgm:t>
        <a:bodyPr/>
        <a:lstStyle/>
        <a:p>
          <a:endParaRPr lang="en-US"/>
        </a:p>
      </dgm:t>
    </dgm:pt>
    <dgm:pt modelId="{BCB77471-7BE9-4D41-A8AE-1B44497591C4}" type="parTrans" cxnId="{DA44D367-8530-C94B-BAA5-0122D6DA1B2E}">
      <dgm:prSet/>
      <dgm:spPr/>
      <dgm:t>
        <a:bodyPr/>
        <a:lstStyle/>
        <a:p>
          <a:endParaRPr lang="en-US"/>
        </a:p>
      </dgm:t>
    </dgm:pt>
    <dgm:pt modelId="{8C2E5025-DAF5-3E4D-8311-2A516D62B489}" type="pres">
      <dgm:prSet presAssocID="{BFD93F18-D136-484C-B863-BE11E1F89705}" presName="Name0" presStyleCnt="0">
        <dgm:presLayoutVars>
          <dgm:chPref val="3"/>
          <dgm:dir/>
          <dgm:animLvl val="lvl"/>
          <dgm:resizeHandles/>
        </dgm:presLayoutVars>
      </dgm:prSet>
      <dgm:spPr/>
    </dgm:pt>
    <dgm:pt modelId="{9DD8F174-F0D0-DF40-905D-3752A1ED5D39}" type="pres">
      <dgm:prSet presAssocID="{53C20E30-C7E6-9744-9DB3-0B9CF6FA015D}" presName="horFlow" presStyleCnt="0"/>
      <dgm:spPr/>
    </dgm:pt>
    <dgm:pt modelId="{474DE603-0985-034A-BAD3-F93A6C4191F9}" type="pres">
      <dgm:prSet presAssocID="{53C20E30-C7E6-9744-9DB3-0B9CF6FA015D}" presName="bigChev" presStyleLbl="node1" presStyleIdx="0" presStyleCnt="2" custLinFactX="-61763" custLinFactNeighborX="-100000" custLinFactNeighborY="-58"/>
      <dgm:spPr/>
    </dgm:pt>
    <dgm:pt modelId="{9696C175-4B70-E542-94E7-BDB5BA642A1E}" type="pres">
      <dgm:prSet presAssocID="{4A8CCD6B-B60F-9C4F-B219-28C4E165E472}" presName="parTrans" presStyleCnt="0"/>
      <dgm:spPr/>
    </dgm:pt>
    <dgm:pt modelId="{FD965587-C3A3-0545-8978-D2913B22433C}" type="pres">
      <dgm:prSet presAssocID="{6C7CA478-7A7A-C146-A102-AE7369F27601}" presName="node" presStyleLbl="alignAccFollowNode1" presStyleIdx="0" presStyleCnt="2" custScaleX="114315" custScaleY="118284" custLinFactX="-82992" custLinFactNeighborX="-100000" custLinFactNeighborY="-1123">
        <dgm:presLayoutVars>
          <dgm:bulletEnabled val="1"/>
        </dgm:presLayoutVars>
      </dgm:prSet>
      <dgm:spPr/>
    </dgm:pt>
    <dgm:pt modelId="{8EEBBD45-F2EC-6A40-B39D-8D5B4BF1BEAA}" type="pres">
      <dgm:prSet presAssocID="{53C20E30-C7E6-9744-9DB3-0B9CF6FA015D}" presName="vSp" presStyleCnt="0"/>
      <dgm:spPr/>
    </dgm:pt>
    <dgm:pt modelId="{7B988649-E7AF-A242-A7C5-D73BB454DF51}" type="pres">
      <dgm:prSet presAssocID="{6D8E6632-0128-0845-AF7D-943C3CD6DDE1}" presName="horFlow" presStyleCnt="0"/>
      <dgm:spPr/>
    </dgm:pt>
    <dgm:pt modelId="{090DDDCC-76A4-3242-B210-449E081FDEC3}" type="pres">
      <dgm:prSet presAssocID="{6D8E6632-0128-0845-AF7D-943C3CD6DDE1}" presName="bigChev" presStyleLbl="node1" presStyleIdx="1" presStyleCnt="2" custLinFactX="67854" custLinFactY="-14020" custLinFactNeighborX="100000" custLinFactNeighborY="-100000"/>
      <dgm:spPr/>
    </dgm:pt>
    <dgm:pt modelId="{4C492444-31DD-0D4C-806A-59538D860B1C}" type="pres">
      <dgm:prSet presAssocID="{BCB77471-7BE9-4D41-A8AE-1B44497591C4}" presName="parTrans" presStyleCnt="0"/>
      <dgm:spPr/>
    </dgm:pt>
    <dgm:pt modelId="{48FA0FFF-1E0D-9149-ABEB-1470D8E0F64D}" type="pres">
      <dgm:prSet presAssocID="{3ECBC74B-186F-E949-B9D0-8C674DCAE416}" presName="node" presStyleLbl="alignAccFollowNode1" presStyleIdx="1" presStyleCnt="2" custScaleX="101544" custScaleY="117084" custLinFactX="72150" custLinFactY="-39072" custLinFactNeighborX="100000" custLinFactNeighborY="-100000">
        <dgm:presLayoutVars>
          <dgm:bulletEnabled val="1"/>
        </dgm:presLayoutVars>
      </dgm:prSet>
      <dgm:spPr/>
    </dgm:pt>
  </dgm:ptLst>
  <dgm:cxnLst>
    <dgm:cxn modelId="{E2FE3807-E6FA-3E49-ADA7-BD1C92287A52}" type="presOf" srcId="{53C20E30-C7E6-9744-9DB3-0B9CF6FA015D}" destId="{474DE603-0985-034A-BAD3-F93A6C4191F9}" srcOrd="0" destOrd="0" presId="urn:microsoft.com/office/officeart/2005/8/layout/lProcess3"/>
    <dgm:cxn modelId="{161A6A11-A2D3-9543-A692-DDCE79AE8C94}" srcId="{53C20E30-C7E6-9744-9DB3-0B9CF6FA015D}" destId="{6C7CA478-7A7A-C146-A102-AE7369F27601}" srcOrd="0" destOrd="0" parTransId="{4A8CCD6B-B60F-9C4F-B219-28C4E165E472}" sibTransId="{2DAD06DE-DC90-1F4B-AEA6-63F59A6A3264}"/>
    <dgm:cxn modelId="{654F1241-F30E-C246-9D66-51E457C8D22B}" srcId="{BFD93F18-D136-484C-B863-BE11E1F89705}" destId="{6D8E6632-0128-0845-AF7D-943C3CD6DDE1}" srcOrd="1" destOrd="0" parTransId="{2BF20849-3400-4D43-8A13-F92DA3FDCEC2}" sibTransId="{3B4FEC30-FFA7-8C4D-B6DD-8AADEFE4BCF6}"/>
    <dgm:cxn modelId="{C934DB66-0662-3B43-9B5F-6A86A29178F4}" srcId="{BFD93F18-D136-484C-B863-BE11E1F89705}" destId="{53C20E30-C7E6-9744-9DB3-0B9CF6FA015D}" srcOrd="0" destOrd="0" parTransId="{E630B9BC-B333-0B4B-B25E-9C0C0CE616E4}" sibTransId="{6FC2B334-7FF1-7242-98A9-1F808B5E6D49}"/>
    <dgm:cxn modelId="{DA44D367-8530-C94B-BAA5-0122D6DA1B2E}" srcId="{6D8E6632-0128-0845-AF7D-943C3CD6DDE1}" destId="{3ECBC74B-186F-E949-B9D0-8C674DCAE416}" srcOrd="0" destOrd="0" parTransId="{BCB77471-7BE9-4D41-A8AE-1B44497591C4}" sibTransId="{EE9F09A7-B07F-6B49-9719-2E5FCD34EA75}"/>
    <dgm:cxn modelId="{2A970D72-C9A8-114F-B026-5067A017788B}" type="presOf" srcId="{3ECBC74B-186F-E949-B9D0-8C674DCAE416}" destId="{48FA0FFF-1E0D-9149-ABEB-1470D8E0F64D}" srcOrd="0" destOrd="0" presId="urn:microsoft.com/office/officeart/2005/8/layout/lProcess3"/>
    <dgm:cxn modelId="{5BFFA455-FA5A-7F43-979A-15DC33AAE6E0}" type="presOf" srcId="{BFD93F18-D136-484C-B863-BE11E1F89705}" destId="{8C2E5025-DAF5-3E4D-8311-2A516D62B489}" srcOrd="0" destOrd="0" presId="urn:microsoft.com/office/officeart/2005/8/layout/lProcess3"/>
    <dgm:cxn modelId="{AC4E0FB2-8024-4A41-B9C9-B33801AC61B5}" type="presOf" srcId="{6D8E6632-0128-0845-AF7D-943C3CD6DDE1}" destId="{090DDDCC-76A4-3242-B210-449E081FDEC3}" srcOrd="0" destOrd="0" presId="urn:microsoft.com/office/officeart/2005/8/layout/lProcess3"/>
    <dgm:cxn modelId="{8DBBFDD6-0206-EE4A-B63C-0ADB9DB05707}" type="presOf" srcId="{6C7CA478-7A7A-C146-A102-AE7369F27601}" destId="{FD965587-C3A3-0545-8978-D2913B22433C}" srcOrd="0" destOrd="0" presId="urn:microsoft.com/office/officeart/2005/8/layout/lProcess3"/>
    <dgm:cxn modelId="{11620024-6247-B049-943F-BD04A78D2B89}" type="presParOf" srcId="{8C2E5025-DAF5-3E4D-8311-2A516D62B489}" destId="{9DD8F174-F0D0-DF40-905D-3752A1ED5D39}" srcOrd="0" destOrd="0" presId="urn:microsoft.com/office/officeart/2005/8/layout/lProcess3"/>
    <dgm:cxn modelId="{8747D503-ACAA-A34E-86CF-D5A544F1DC52}" type="presParOf" srcId="{9DD8F174-F0D0-DF40-905D-3752A1ED5D39}" destId="{474DE603-0985-034A-BAD3-F93A6C4191F9}" srcOrd="0" destOrd="0" presId="urn:microsoft.com/office/officeart/2005/8/layout/lProcess3"/>
    <dgm:cxn modelId="{48466EF6-FF30-584B-94FC-B6A3A9C0F001}" type="presParOf" srcId="{9DD8F174-F0D0-DF40-905D-3752A1ED5D39}" destId="{9696C175-4B70-E542-94E7-BDB5BA642A1E}" srcOrd="1" destOrd="0" presId="urn:microsoft.com/office/officeart/2005/8/layout/lProcess3"/>
    <dgm:cxn modelId="{7EF748FA-1E46-CB4C-95C7-CB6878E50550}" type="presParOf" srcId="{9DD8F174-F0D0-DF40-905D-3752A1ED5D39}" destId="{FD965587-C3A3-0545-8978-D2913B22433C}" srcOrd="2" destOrd="0" presId="urn:microsoft.com/office/officeart/2005/8/layout/lProcess3"/>
    <dgm:cxn modelId="{8EA7BF46-14F2-8845-B528-49788F912FEE}" type="presParOf" srcId="{8C2E5025-DAF5-3E4D-8311-2A516D62B489}" destId="{8EEBBD45-F2EC-6A40-B39D-8D5B4BF1BEAA}" srcOrd="1" destOrd="0" presId="urn:microsoft.com/office/officeart/2005/8/layout/lProcess3"/>
    <dgm:cxn modelId="{5F075CE8-D43A-BF4E-A63E-012C9003F397}" type="presParOf" srcId="{8C2E5025-DAF5-3E4D-8311-2A516D62B489}" destId="{7B988649-E7AF-A242-A7C5-D73BB454DF51}" srcOrd="2" destOrd="0" presId="urn:microsoft.com/office/officeart/2005/8/layout/lProcess3"/>
    <dgm:cxn modelId="{C54B217C-3D13-FD41-A598-4AEB0AEC4D86}" type="presParOf" srcId="{7B988649-E7AF-A242-A7C5-D73BB454DF51}" destId="{090DDDCC-76A4-3242-B210-449E081FDEC3}" srcOrd="0" destOrd="0" presId="urn:microsoft.com/office/officeart/2005/8/layout/lProcess3"/>
    <dgm:cxn modelId="{E0DCCCE2-1A07-C147-A7E6-4F9FF857065F}" type="presParOf" srcId="{7B988649-E7AF-A242-A7C5-D73BB454DF51}" destId="{4C492444-31DD-0D4C-806A-59538D860B1C}" srcOrd="1" destOrd="0" presId="urn:microsoft.com/office/officeart/2005/8/layout/lProcess3"/>
    <dgm:cxn modelId="{C81E0854-DD94-3C46-A722-C9A4B8D414D6}" type="presParOf" srcId="{7B988649-E7AF-A242-A7C5-D73BB454DF51}" destId="{48FA0FFF-1E0D-9149-ABEB-1470D8E0F64D}" srcOrd="2" destOrd="0" presId="urn:microsoft.com/office/officeart/2005/8/layout/l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FD93F18-D136-484C-B863-BE11E1F8970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53C20E30-C7E6-9744-9DB3-0B9CF6FA015D}">
      <dgm:prSet custT="1"/>
      <dgm:spPr/>
      <dgm:t>
        <a:bodyPr/>
        <a:lstStyle/>
        <a:p>
          <a:r>
            <a:rPr lang="en-US" sz="3200" dirty="0">
              <a:latin typeface="Helvetica" pitchFamily="2" charset="0"/>
            </a:rPr>
            <a:t>Cause</a:t>
          </a:r>
        </a:p>
      </dgm:t>
    </dgm:pt>
    <dgm:pt modelId="{E630B9BC-B333-0B4B-B25E-9C0C0CE616E4}" type="parTrans" cxnId="{C934DB66-0662-3B43-9B5F-6A86A29178F4}">
      <dgm:prSet/>
      <dgm:spPr/>
      <dgm:t>
        <a:bodyPr/>
        <a:lstStyle/>
        <a:p>
          <a:endParaRPr lang="en-US"/>
        </a:p>
      </dgm:t>
    </dgm:pt>
    <dgm:pt modelId="{6FC2B334-7FF1-7242-98A9-1F808B5E6D49}" type="sibTrans" cxnId="{C934DB66-0662-3B43-9B5F-6A86A29178F4}">
      <dgm:prSet/>
      <dgm:spPr/>
      <dgm:t>
        <a:bodyPr/>
        <a:lstStyle/>
        <a:p>
          <a:endParaRPr lang="en-US"/>
        </a:p>
      </dgm:t>
    </dgm:pt>
    <dgm:pt modelId="{6C7CA478-7A7A-C146-A102-AE7369F27601}">
      <dgm:prSet custT="1"/>
      <dgm:spPr/>
      <dgm:t>
        <a:bodyPr/>
        <a:lstStyle/>
        <a:p>
          <a:endParaRPr lang="en-US" sz="2000" b="0" dirty="0">
            <a:latin typeface="Helvetica" pitchFamily="2" charset="0"/>
          </a:endParaRPr>
        </a:p>
        <a:p>
          <a:r>
            <a:rPr lang="en-US" sz="2000" b="0" dirty="0">
              <a:latin typeface="Helvetica" pitchFamily="2" charset="0"/>
            </a:rPr>
            <a:t>Don’t have time.</a:t>
          </a:r>
          <a:br>
            <a:rPr lang="en-US" sz="2000" b="0" dirty="0">
              <a:latin typeface="Helvetica" pitchFamily="2" charset="0"/>
            </a:rPr>
          </a:br>
          <a:endParaRPr lang="en-US" sz="2000" dirty="0"/>
        </a:p>
      </dgm:t>
    </dgm:pt>
    <dgm:pt modelId="{4A8CCD6B-B60F-9C4F-B219-28C4E165E472}" type="parTrans" cxnId="{161A6A11-A2D3-9543-A692-DDCE79AE8C94}">
      <dgm:prSet/>
      <dgm:spPr/>
      <dgm:t>
        <a:bodyPr/>
        <a:lstStyle/>
        <a:p>
          <a:endParaRPr lang="en-US"/>
        </a:p>
      </dgm:t>
    </dgm:pt>
    <dgm:pt modelId="{2DAD06DE-DC90-1F4B-AEA6-63F59A6A3264}" type="sibTrans" cxnId="{161A6A11-A2D3-9543-A692-DDCE79AE8C94}">
      <dgm:prSet/>
      <dgm:spPr/>
      <dgm:t>
        <a:bodyPr/>
        <a:lstStyle/>
        <a:p>
          <a:endParaRPr lang="en-US"/>
        </a:p>
      </dgm:t>
    </dgm:pt>
    <dgm:pt modelId="{6D8E6632-0128-0845-AF7D-943C3CD6DDE1}">
      <dgm:prSet custT="1"/>
      <dgm:spPr/>
      <dgm:t>
        <a:bodyPr/>
        <a:lstStyle/>
        <a:p>
          <a:r>
            <a:rPr lang="en-US" sz="3200" dirty="0">
              <a:latin typeface="Helvetica" pitchFamily="2" charset="0"/>
            </a:rPr>
            <a:t>Effect</a:t>
          </a:r>
        </a:p>
      </dgm:t>
    </dgm:pt>
    <dgm:pt modelId="{2BF20849-3400-4D43-8A13-F92DA3FDCEC2}" type="parTrans" cxnId="{654F1241-F30E-C246-9D66-51E457C8D22B}">
      <dgm:prSet/>
      <dgm:spPr/>
      <dgm:t>
        <a:bodyPr/>
        <a:lstStyle/>
        <a:p>
          <a:endParaRPr lang="en-US"/>
        </a:p>
      </dgm:t>
    </dgm:pt>
    <dgm:pt modelId="{3B4FEC30-FFA7-8C4D-B6DD-8AADEFE4BCF6}" type="sibTrans" cxnId="{654F1241-F30E-C246-9D66-51E457C8D22B}">
      <dgm:prSet/>
      <dgm:spPr/>
      <dgm:t>
        <a:bodyPr/>
        <a:lstStyle/>
        <a:p>
          <a:endParaRPr lang="en-US"/>
        </a:p>
      </dgm:t>
    </dgm:pt>
    <dgm:pt modelId="{3ECBC74B-186F-E949-B9D0-8C674DCAE416}">
      <dgm:prSet custT="1"/>
      <dgm:spPr/>
      <dgm:t>
        <a:bodyPr/>
        <a:lstStyle/>
        <a:p>
          <a:r>
            <a:rPr lang="en-US" sz="1200" b="0" dirty="0">
              <a:latin typeface="Helvetica" pitchFamily="2" charset="0"/>
            </a:rPr>
            <a:t>Inaccurate Sold Log Reporting</a:t>
          </a:r>
          <a:br>
            <a:rPr lang="en-US" sz="1200" b="0" dirty="0">
              <a:latin typeface="Helvetica" pitchFamily="2" charset="0"/>
            </a:rPr>
          </a:br>
          <a:r>
            <a:rPr lang="en-US" sz="1200" b="0" dirty="0">
              <a:latin typeface="Helvetica" pitchFamily="2" charset="0"/>
            </a:rPr>
            <a:t>Inaccurate ROI /</a:t>
          </a:r>
          <a:br>
            <a:rPr lang="en-US" sz="1200" dirty="0">
              <a:latin typeface="Helvetica" pitchFamily="2" charset="0"/>
            </a:rPr>
          </a:br>
          <a:r>
            <a:rPr lang="en-US" sz="1200" dirty="0">
              <a:latin typeface="Helvetica" pitchFamily="2" charset="0"/>
            </a:rPr>
            <a:t>No Equity Calculations /</a:t>
          </a:r>
          <a:br>
            <a:rPr lang="en-US" sz="1200" dirty="0">
              <a:latin typeface="Helvetica" pitchFamily="2" charset="0"/>
            </a:rPr>
          </a:br>
          <a:r>
            <a:rPr lang="en-US" sz="1200" dirty="0">
              <a:latin typeface="Helvetica" pitchFamily="2" charset="0"/>
            </a:rPr>
            <a:t>Missing Customers</a:t>
          </a:r>
          <a:endParaRPr lang="en-US" sz="1200" dirty="0">
            <a:latin typeface="+mj-lt"/>
          </a:endParaRPr>
        </a:p>
      </dgm:t>
    </dgm:pt>
    <dgm:pt modelId="{BCB77471-7BE9-4D41-A8AE-1B44497591C4}" type="parTrans" cxnId="{DA44D367-8530-C94B-BAA5-0122D6DA1B2E}">
      <dgm:prSet/>
      <dgm:spPr/>
      <dgm:t>
        <a:bodyPr/>
        <a:lstStyle/>
        <a:p>
          <a:endParaRPr lang="en-US"/>
        </a:p>
      </dgm:t>
    </dgm:pt>
    <dgm:pt modelId="{EE9F09A7-B07F-6B49-9719-2E5FCD34EA75}" type="sibTrans" cxnId="{DA44D367-8530-C94B-BAA5-0122D6DA1B2E}">
      <dgm:prSet/>
      <dgm:spPr/>
      <dgm:t>
        <a:bodyPr/>
        <a:lstStyle/>
        <a:p>
          <a:endParaRPr lang="en-US"/>
        </a:p>
      </dgm:t>
    </dgm:pt>
    <dgm:pt modelId="{8C2E5025-DAF5-3E4D-8311-2A516D62B489}" type="pres">
      <dgm:prSet presAssocID="{BFD93F18-D136-484C-B863-BE11E1F89705}" presName="Name0" presStyleCnt="0">
        <dgm:presLayoutVars>
          <dgm:chPref val="3"/>
          <dgm:dir/>
          <dgm:animLvl val="lvl"/>
          <dgm:resizeHandles/>
        </dgm:presLayoutVars>
      </dgm:prSet>
      <dgm:spPr/>
    </dgm:pt>
    <dgm:pt modelId="{9DD8F174-F0D0-DF40-905D-3752A1ED5D39}" type="pres">
      <dgm:prSet presAssocID="{53C20E30-C7E6-9744-9DB3-0B9CF6FA015D}" presName="horFlow" presStyleCnt="0"/>
      <dgm:spPr/>
    </dgm:pt>
    <dgm:pt modelId="{474DE603-0985-034A-BAD3-F93A6C4191F9}" type="pres">
      <dgm:prSet presAssocID="{53C20E30-C7E6-9744-9DB3-0B9CF6FA015D}" presName="bigChev" presStyleLbl="node1" presStyleIdx="0" presStyleCnt="2" custLinFactX="-61763" custLinFactNeighborX="-100000" custLinFactNeighborY="-58"/>
      <dgm:spPr/>
    </dgm:pt>
    <dgm:pt modelId="{9696C175-4B70-E542-94E7-BDB5BA642A1E}" type="pres">
      <dgm:prSet presAssocID="{4A8CCD6B-B60F-9C4F-B219-28C4E165E472}" presName="parTrans" presStyleCnt="0"/>
      <dgm:spPr/>
    </dgm:pt>
    <dgm:pt modelId="{FD965587-C3A3-0545-8978-D2913B22433C}" type="pres">
      <dgm:prSet presAssocID="{6C7CA478-7A7A-C146-A102-AE7369F27601}" presName="node" presStyleLbl="alignAccFollowNode1" presStyleIdx="0" presStyleCnt="2" custScaleX="114315" custScaleY="118284" custLinFactX="-82992" custLinFactNeighborX="-100000" custLinFactNeighborY="-1123">
        <dgm:presLayoutVars>
          <dgm:bulletEnabled val="1"/>
        </dgm:presLayoutVars>
      </dgm:prSet>
      <dgm:spPr/>
    </dgm:pt>
    <dgm:pt modelId="{8EEBBD45-F2EC-6A40-B39D-8D5B4BF1BEAA}" type="pres">
      <dgm:prSet presAssocID="{53C20E30-C7E6-9744-9DB3-0B9CF6FA015D}" presName="vSp" presStyleCnt="0"/>
      <dgm:spPr/>
    </dgm:pt>
    <dgm:pt modelId="{7B988649-E7AF-A242-A7C5-D73BB454DF51}" type="pres">
      <dgm:prSet presAssocID="{6D8E6632-0128-0845-AF7D-943C3CD6DDE1}" presName="horFlow" presStyleCnt="0"/>
      <dgm:spPr/>
    </dgm:pt>
    <dgm:pt modelId="{090DDDCC-76A4-3242-B210-449E081FDEC3}" type="pres">
      <dgm:prSet presAssocID="{6D8E6632-0128-0845-AF7D-943C3CD6DDE1}" presName="bigChev" presStyleLbl="node1" presStyleIdx="1" presStyleCnt="2" custLinFactX="67854" custLinFactY="-14020" custLinFactNeighborX="100000" custLinFactNeighborY="-100000"/>
      <dgm:spPr/>
    </dgm:pt>
    <dgm:pt modelId="{4C492444-31DD-0D4C-806A-59538D860B1C}" type="pres">
      <dgm:prSet presAssocID="{BCB77471-7BE9-4D41-A8AE-1B44497591C4}" presName="parTrans" presStyleCnt="0"/>
      <dgm:spPr/>
    </dgm:pt>
    <dgm:pt modelId="{48FA0FFF-1E0D-9149-ABEB-1470D8E0F64D}" type="pres">
      <dgm:prSet presAssocID="{3ECBC74B-186F-E949-B9D0-8C674DCAE416}" presName="node" presStyleLbl="alignAccFollowNode1" presStyleIdx="1" presStyleCnt="2" custScaleX="101544" custScaleY="117084" custLinFactX="72150" custLinFactY="-39072" custLinFactNeighborX="100000" custLinFactNeighborY="-100000">
        <dgm:presLayoutVars>
          <dgm:bulletEnabled val="1"/>
        </dgm:presLayoutVars>
      </dgm:prSet>
      <dgm:spPr/>
    </dgm:pt>
  </dgm:ptLst>
  <dgm:cxnLst>
    <dgm:cxn modelId="{161A6A11-A2D3-9543-A692-DDCE79AE8C94}" srcId="{53C20E30-C7E6-9744-9DB3-0B9CF6FA015D}" destId="{6C7CA478-7A7A-C146-A102-AE7369F27601}" srcOrd="0" destOrd="0" parTransId="{4A8CCD6B-B60F-9C4F-B219-28C4E165E472}" sibTransId="{2DAD06DE-DC90-1F4B-AEA6-63F59A6A3264}"/>
    <dgm:cxn modelId="{0FC65019-293F-B24B-9690-1CA246648CEF}" type="presOf" srcId="{3ECBC74B-186F-E949-B9D0-8C674DCAE416}" destId="{48FA0FFF-1E0D-9149-ABEB-1470D8E0F64D}" srcOrd="0" destOrd="0" presId="urn:microsoft.com/office/officeart/2005/8/layout/lProcess3"/>
    <dgm:cxn modelId="{422A3934-42DF-FD44-82D2-FEF8447050F6}" type="presOf" srcId="{6D8E6632-0128-0845-AF7D-943C3CD6DDE1}" destId="{090DDDCC-76A4-3242-B210-449E081FDEC3}" srcOrd="0" destOrd="0" presId="urn:microsoft.com/office/officeart/2005/8/layout/lProcess3"/>
    <dgm:cxn modelId="{71628839-472A-6B46-B5B4-8B1EFA7CBF94}" type="presOf" srcId="{53C20E30-C7E6-9744-9DB3-0B9CF6FA015D}" destId="{474DE603-0985-034A-BAD3-F93A6C4191F9}" srcOrd="0" destOrd="0" presId="urn:microsoft.com/office/officeart/2005/8/layout/lProcess3"/>
    <dgm:cxn modelId="{654F1241-F30E-C246-9D66-51E457C8D22B}" srcId="{BFD93F18-D136-484C-B863-BE11E1F89705}" destId="{6D8E6632-0128-0845-AF7D-943C3CD6DDE1}" srcOrd="1" destOrd="0" parTransId="{2BF20849-3400-4D43-8A13-F92DA3FDCEC2}" sibTransId="{3B4FEC30-FFA7-8C4D-B6DD-8AADEFE4BCF6}"/>
    <dgm:cxn modelId="{C934DB66-0662-3B43-9B5F-6A86A29178F4}" srcId="{BFD93F18-D136-484C-B863-BE11E1F89705}" destId="{53C20E30-C7E6-9744-9DB3-0B9CF6FA015D}" srcOrd="0" destOrd="0" parTransId="{E630B9BC-B333-0B4B-B25E-9C0C0CE616E4}" sibTransId="{6FC2B334-7FF1-7242-98A9-1F808B5E6D49}"/>
    <dgm:cxn modelId="{DA44D367-8530-C94B-BAA5-0122D6DA1B2E}" srcId="{6D8E6632-0128-0845-AF7D-943C3CD6DDE1}" destId="{3ECBC74B-186F-E949-B9D0-8C674DCAE416}" srcOrd="0" destOrd="0" parTransId="{BCB77471-7BE9-4D41-A8AE-1B44497591C4}" sibTransId="{EE9F09A7-B07F-6B49-9719-2E5FCD34EA75}"/>
    <dgm:cxn modelId="{5BFFA455-FA5A-7F43-979A-15DC33AAE6E0}" type="presOf" srcId="{BFD93F18-D136-484C-B863-BE11E1F89705}" destId="{8C2E5025-DAF5-3E4D-8311-2A516D62B489}" srcOrd="0" destOrd="0" presId="urn:microsoft.com/office/officeart/2005/8/layout/lProcess3"/>
    <dgm:cxn modelId="{48C1E7C0-CA56-2447-9C2A-2FA1587AC3ED}" type="presOf" srcId="{6C7CA478-7A7A-C146-A102-AE7369F27601}" destId="{FD965587-C3A3-0545-8978-D2913B22433C}" srcOrd="0" destOrd="0" presId="urn:microsoft.com/office/officeart/2005/8/layout/lProcess3"/>
    <dgm:cxn modelId="{11620024-6247-B049-943F-BD04A78D2B89}" type="presParOf" srcId="{8C2E5025-DAF5-3E4D-8311-2A516D62B489}" destId="{9DD8F174-F0D0-DF40-905D-3752A1ED5D39}" srcOrd="0" destOrd="0" presId="urn:microsoft.com/office/officeart/2005/8/layout/lProcess3"/>
    <dgm:cxn modelId="{31810634-0AE3-884F-BCA4-55A079381556}" type="presParOf" srcId="{9DD8F174-F0D0-DF40-905D-3752A1ED5D39}" destId="{474DE603-0985-034A-BAD3-F93A6C4191F9}" srcOrd="0" destOrd="0" presId="urn:microsoft.com/office/officeart/2005/8/layout/lProcess3"/>
    <dgm:cxn modelId="{54FB6B4D-38AD-DA4F-A4E2-72A52F327038}" type="presParOf" srcId="{9DD8F174-F0D0-DF40-905D-3752A1ED5D39}" destId="{9696C175-4B70-E542-94E7-BDB5BA642A1E}" srcOrd="1" destOrd="0" presId="urn:microsoft.com/office/officeart/2005/8/layout/lProcess3"/>
    <dgm:cxn modelId="{47A1860C-D136-6942-8130-0A05A013F2C4}" type="presParOf" srcId="{9DD8F174-F0D0-DF40-905D-3752A1ED5D39}" destId="{FD965587-C3A3-0545-8978-D2913B22433C}" srcOrd="2" destOrd="0" presId="urn:microsoft.com/office/officeart/2005/8/layout/lProcess3"/>
    <dgm:cxn modelId="{8EA7BF46-14F2-8845-B528-49788F912FEE}" type="presParOf" srcId="{8C2E5025-DAF5-3E4D-8311-2A516D62B489}" destId="{8EEBBD45-F2EC-6A40-B39D-8D5B4BF1BEAA}" srcOrd="1" destOrd="0" presId="urn:microsoft.com/office/officeart/2005/8/layout/lProcess3"/>
    <dgm:cxn modelId="{5F075CE8-D43A-BF4E-A63E-012C9003F397}" type="presParOf" srcId="{8C2E5025-DAF5-3E4D-8311-2A516D62B489}" destId="{7B988649-E7AF-A242-A7C5-D73BB454DF51}" srcOrd="2" destOrd="0" presId="urn:microsoft.com/office/officeart/2005/8/layout/lProcess3"/>
    <dgm:cxn modelId="{DFF5C342-A27D-534C-B3E6-E6663E74FD60}" type="presParOf" srcId="{7B988649-E7AF-A242-A7C5-D73BB454DF51}" destId="{090DDDCC-76A4-3242-B210-449E081FDEC3}" srcOrd="0" destOrd="0" presId="urn:microsoft.com/office/officeart/2005/8/layout/lProcess3"/>
    <dgm:cxn modelId="{63B2A31F-DA7A-7B4E-91A0-C6D1155F179B}" type="presParOf" srcId="{7B988649-E7AF-A242-A7C5-D73BB454DF51}" destId="{4C492444-31DD-0D4C-806A-59538D860B1C}" srcOrd="1" destOrd="0" presId="urn:microsoft.com/office/officeart/2005/8/layout/lProcess3"/>
    <dgm:cxn modelId="{2A43C7F1-B870-9844-A302-FD94858C8BF5}" type="presParOf" srcId="{7B988649-E7AF-A242-A7C5-D73BB454DF51}" destId="{48FA0FFF-1E0D-9149-ABEB-1470D8E0F64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E603-0985-034A-BAD3-F93A6C4191F9}">
      <dsp:nvSpPr>
        <dsp:cNvPr id="0" name=""/>
        <dsp:cNvSpPr/>
      </dsp:nvSpPr>
      <dsp:spPr>
        <a:xfrm>
          <a:off x="775626"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Cause</a:t>
          </a:r>
        </a:p>
      </dsp:txBody>
      <dsp:txXfrm>
        <a:off x="1238437" y="0"/>
        <a:ext cx="1388433" cy="925621"/>
      </dsp:txXfrm>
    </dsp:sp>
    <dsp:sp modelId="{FD965587-C3A3-0545-8978-D2913B22433C}">
      <dsp:nvSpPr>
        <dsp:cNvPr id="0" name=""/>
        <dsp:cNvSpPr/>
      </dsp:nvSpPr>
      <dsp:spPr>
        <a:xfrm>
          <a:off x="2624084" y="0"/>
          <a:ext cx="2195608" cy="90873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pitchFamily="2" charset="0"/>
            </a:rPr>
            <a:t>Managers Have A Lot of Overdue Tasks</a:t>
          </a:r>
        </a:p>
      </dsp:txBody>
      <dsp:txXfrm>
        <a:off x="3078452" y="0"/>
        <a:ext cx="1286873" cy="908735"/>
      </dsp:txXfrm>
    </dsp:sp>
    <dsp:sp modelId="{090DDDCC-76A4-3242-B210-449E081FDEC3}">
      <dsp:nvSpPr>
        <dsp:cNvPr id="0" name=""/>
        <dsp:cNvSpPr/>
      </dsp:nvSpPr>
      <dsp:spPr>
        <a:xfrm>
          <a:off x="4182677"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Effect</a:t>
          </a:r>
        </a:p>
      </dsp:txBody>
      <dsp:txXfrm>
        <a:off x="4645488" y="0"/>
        <a:ext cx="1388433" cy="925621"/>
      </dsp:txXfrm>
    </dsp:sp>
    <dsp:sp modelId="{48FA0FFF-1E0D-9149-ABEB-1470D8E0F64D}">
      <dsp:nvSpPr>
        <dsp:cNvPr id="0" name=""/>
        <dsp:cNvSpPr/>
      </dsp:nvSpPr>
      <dsp:spPr>
        <a:xfrm>
          <a:off x="6019806" y="26339"/>
          <a:ext cx="1741966" cy="900207"/>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Helvetica" pitchFamily="2" charset="0"/>
            </a:rPr>
            <a:t>Tasks aren’t Important or going</a:t>
          </a:r>
          <a:br>
            <a:rPr lang="en-US" sz="900" kern="1200" dirty="0">
              <a:latin typeface="Helvetica" pitchFamily="2" charset="0"/>
            </a:rPr>
          </a:br>
          <a:r>
            <a:rPr lang="en-US" sz="900" kern="1200" dirty="0">
              <a:latin typeface="Helvetica" pitchFamily="2" charset="0"/>
            </a:rPr>
            <a:t>to the wrong person /</a:t>
          </a:r>
          <a:br>
            <a:rPr lang="en-US" sz="900" kern="1200" dirty="0">
              <a:latin typeface="Helvetica" pitchFamily="2" charset="0"/>
            </a:rPr>
          </a:br>
          <a:r>
            <a:rPr lang="en-US" sz="900" kern="1200" dirty="0">
              <a:latin typeface="Helvetica" pitchFamily="2" charset="0"/>
            </a:rPr>
            <a:t>We lose deals in the clutter</a:t>
          </a:r>
        </a:p>
      </dsp:txBody>
      <dsp:txXfrm>
        <a:off x="6469910" y="26339"/>
        <a:ext cx="841759" cy="9002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E603-0985-034A-BAD3-F93A6C4191F9}">
      <dsp:nvSpPr>
        <dsp:cNvPr id="0" name=""/>
        <dsp:cNvSpPr/>
      </dsp:nvSpPr>
      <dsp:spPr>
        <a:xfrm>
          <a:off x="775626"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Cause</a:t>
          </a:r>
        </a:p>
      </dsp:txBody>
      <dsp:txXfrm>
        <a:off x="1238437" y="0"/>
        <a:ext cx="1388433" cy="925621"/>
      </dsp:txXfrm>
    </dsp:sp>
    <dsp:sp modelId="{FD965587-C3A3-0545-8978-D2913B22433C}">
      <dsp:nvSpPr>
        <dsp:cNvPr id="0" name=""/>
        <dsp:cNvSpPr/>
      </dsp:nvSpPr>
      <dsp:spPr>
        <a:xfrm>
          <a:off x="2624084" y="0"/>
          <a:ext cx="2195608" cy="90873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endParaRPr lang="en-US" sz="1300" b="0" kern="1200" dirty="0">
            <a:latin typeface="Helvetica" pitchFamily="2" charset="0"/>
          </a:endParaRPr>
        </a:p>
        <a:p>
          <a:pPr marL="0" lvl="0" indent="0" algn="ctr" defTabSz="577850">
            <a:lnSpc>
              <a:spcPct val="90000"/>
            </a:lnSpc>
            <a:spcBef>
              <a:spcPct val="0"/>
            </a:spcBef>
            <a:spcAft>
              <a:spcPct val="35000"/>
            </a:spcAft>
            <a:buNone/>
          </a:pPr>
          <a:r>
            <a:rPr lang="en-US" sz="1300" b="0" kern="1200" dirty="0">
              <a:latin typeface="Helvetica" pitchFamily="2" charset="0"/>
            </a:rPr>
            <a:t>Customers are replying to</a:t>
          </a:r>
          <a:br>
            <a:rPr lang="en-US" sz="1300" b="0" kern="1200" dirty="0">
              <a:latin typeface="Helvetica" pitchFamily="2" charset="0"/>
            </a:rPr>
          </a:br>
          <a:r>
            <a:rPr lang="en-US" sz="1300" b="0" kern="1200" dirty="0">
              <a:latin typeface="Helvetica" pitchFamily="2" charset="0"/>
            </a:rPr>
            <a:t>managers and the tasks are</a:t>
          </a:r>
          <a:br>
            <a:rPr lang="en-US" sz="1300" b="0" kern="1200" dirty="0">
              <a:latin typeface="Helvetica" pitchFamily="2" charset="0"/>
            </a:rPr>
          </a:br>
          <a:r>
            <a:rPr lang="en-US" sz="1300" b="0" kern="1200" dirty="0">
              <a:latin typeface="Helvetica" pitchFamily="2" charset="0"/>
            </a:rPr>
            <a:t>being dismissed.</a:t>
          </a:r>
          <a:br>
            <a:rPr lang="en-US" sz="1300" b="0" kern="1200" dirty="0">
              <a:latin typeface="Helvetica" pitchFamily="2" charset="0"/>
            </a:rPr>
          </a:br>
          <a:endParaRPr lang="en-US" sz="1300" kern="1200" dirty="0"/>
        </a:p>
      </dsp:txBody>
      <dsp:txXfrm>
        <a:off x="3078452" y="0"/>
        <a:ext cx="1286873" cy="908735"/>
      </dsp:txXfrm>
    </dsp:sp>
    <dsp:sp modelId="{090DDDCC-76A4-3242-B210-449E081FDEC3}">
      <dsp:nvSpPr>
        <dsp:cNvPr id="0" name=""/>
        <dsp:cNvSpPr/>
      </dsp:nvSpPr>
      <dsp:spPr>
        <a:xfrm>
          <a:off x="4376687"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Effect</a:t>
          </a:r>
        </a:p>
      </dsp:txBody>
      <dsp:txXfrm>
        <a:off x="4839498" y="0"/>
        <a:ext cx="1388433" cy="925621"/>
      </dsp:txXfrm>
    </dsp:sp>
    <dsp:sp modelId="{48FA0FFF-1E0D-9149-ABEB-1470D8E0F64D}">
      <dsp:nvSpPr>
        <dsp:cNvPr id="0" name=""/>
        <dsp:cNvSpPr/>
      </dsp:nvSpPr>
      <dsp:spPr>
        <a:xfrm>
          <a:off x="6205496" y="3"/>
          <a:ext cx="1950319" cy="899516"/>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endParaRPr lang="en-US" sz="1300" b="0" kern="1200" dirty="0">
            <a:latin typeface="Helvetica" pitchFamily="2" charset="0"/>
          </a:endParaRPr>
        </a:p>
        <a:p>
          <a:pPr marL="0" lvl="0" indent="0" algn="ctr" defTabSz="577850">
            <a:lnSpc>
              <a:spcPct val="90000"/>
            </a:lnSpc>
            <a:spcBef>
              <a:spcPct val="0"/>
            </a:spcBef>
            <a:spcAft>
              <a:spcPct val="35000"/>
            </a:spcAft>
            <a:buNone/>
          </a:pPr>
          <a:r>
            <a:rPr lang="en-US" sz="1300" b="0" kern="1200" dirty="0">
              <a:latin typeface="Helvetica" pitchFamily="2" charset="0"/>
            </a:rPr>
            <a:t>Customers feel like you</a:t>
          </a:r>
          <a:br>
            <a:rPr lang="en-US" sz="1300" b="0" kern="1200" dirty="0">
              <a:latin typeface="Helvetica" pitchFamily="2" charset="0"/>
            </a:rPr>
          </a:br>
          <a:r>
            <a:rPr lang="en-US" sz="1300" b="0" kern="1200" dirty="0">
              <a:latin typeface="Helvetica" pitchFamily="2" charset="0"/>
            </a:rPr>
            <a:t>don’t care</a:t>
          </a:r>
          <a:br>
            <a:rPr lang="en-US" sz="1300" b="0" kern="1200" dirty="0">
              <a:latin typeface="Helvetica" pitchFamily="2" charset="0"/>
            </a:rPr>
          </a:br>
          <a:r>
            <a:rPr lang="en-US" sz="1300" b="0" kern="1200" dirty="0">
              <a:latin typeface="Helvetica" pitchFamily="2" charset="0"/>
            </a:rPr>
            <a:t>Reputation Management</a:t>
          </a:r>
          <a:br>
            <a:rPr lang="en-US" sz="1300" b="0" kern="1200" dirty="0">
              <a:latin typeface="Helvetica" pitchFamily="2" charset="0"/>
            </a:rPr>
          </a:br>
          <a:endParaRPr lang="en-US" sz="1300" kern="1200" dirty="0">
            <a:latin typeface="+mj-lt"/>
          </a:endParaRPr>
        </a:p>
      </dsp:txBody>
      <dsp:txXfrm>
        <a:off x="6655254" y="3"/>
        <a:ext cx="1050803" cy="8995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E603-0985-034A-BAD3-F93A6C4191F9}">
      <dsp:nvSpPr>
        <dsp:cNvPr id="0" name=""/>
        <dsp:cNvSpPr/>
      </dsp:nvSpPr>
      <dsp:spPr>
        <a:xfrm>
          <a:off x="775626"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Cause</a:t>
          </a:r>
        </a:p>
      </dsp:txBody>
      <dsp:txXfrm>
        <a:off x="1238437" y="0"/>
        <a:ext cx="1388433" cy="925621"/>
      </dsp:txXfrm>
    </dsp:sp>
    <dsp:sp modelId="{FD965587-C3A3-0545-8978-D2913B22433C}">
      <dsp:nvSpPr>
        <dsp:cNvPr id="0" name=""/>
        <dsp:cNvSpPr/>
      </dsp:nvSpPr>
      <dsp:spPr>
        <a:xfrm>
          <a:off x="2624084" y="0"/>
          <a:ext cx="2195608" cy="90873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US" sz="1400" b="0" kern="1200" dirty="0">
            <a:latin typeface="Helvetica" pitchFamily="2" charset="0"/>
          </a:endParaRPr>
        </a:p>
        <a:p>
          <a:pPr marL="0" lvl="0" indent="0" algn="ctr" defTabSz="622300">
            <a:lnSpc>
              <a:spcPct val="90000"/>
            </a:lnSpc>
            <a:spcBef>
              <a:spcPct val="0"/>
            </a:spcBef>
            <a:spcAft>
              <a:spcPct val="35000"/>
            </a:spcAft>
            <a:buNone/>
          </a:pPr>
          <a:r>
            <a:rPr lang="en-US" sz="1400" b="0" kern="1200" dirty="0">
              <a:latin typeface="Helvetica" pitchFamily="2" charset="0"/>
            </a:rPr>
            <a:t>I have a person that always</a:t>
          </a:r>
          <a:br>
            <a:rPr lang="en-US" sz="1400" b="0" kern="1200" dirty="0">
              <a:latin typeface="Helvetica" pitchFamily="2" charset="0"/>
            </a:rPr>
          </a:br>
          <a:r>
            <a:rPr lang="en-US" sz="1400" b="0" kern="1200" dirty="0">
              <a:latin typeface="Helvetica" pitchFamily="2" charset="0"/>
            </a:rPr>
            <a:t>shows up on this report.</a:t>
          </a:r>
          <a:br>
            <a:rPr lang="en-US" sz="1400" b="0" kern="1200" dirty="0">
              <a:latin typeface="Helvetica" pitchFamily="2" charset="0"/>
            </a:rPr>
          </a:br>
          <a:endParaRPr lang="en-US" sz="1400" kern="1200" dirty="0"/>
        </a:p>
      </dsp:txBody>
      <dsp:txXfrm>
        <a:off x="3078452" y="0"/>
        <a:ext cx="1286873" cy="908735"/>
      </dsp:txXfrm>
    </dsp:sp>
    <dsp:sp modelId="{090DDDCC-76A4-3242-B210-449E081FDEC3}">
      <dsp:nvSpPr>
        <dsp:cNvPr id="0" name=""/>
        <dsp:cNvSpPr/>
      </dsp:nvSpPr>
      <dsp:spPr>
        <a:xfrm>
          <a:off x="4376687"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Effect</a:t>
          </a:r>
        </a:p>
      </dsp:txBody>
      <dsp:txXfrm>
        <a:off x="4839498" y="0"/>
        <a:ext cx="1388433" cy="925621"/>
      </dsp:txXfrm>
    </dsp:sp>
    <dsp:sp modelId="{48FA0FFF-1E0D-9149-ABEB-1470D8E0F64D}">
      <dsp:nvSpPr>
        <dsp:cNvPr id="0" name=""/>
        <dsp:cNvSpPr/>
      </dsp:nvSpPr>
      <dsp:spPr>
        <a:xfrm>
          <a:off x="6205496" y="3"/>
          <a:ext cx="1950319" cy="899516"/>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b="0" kern="1200" dirty="0">
              <a:latin typeface="Helvetica" pitchFamily="2" charset="0"/>
            </a:rPr>
            <a:t>They aren’t utilizing the CRM</a:t>
          </a:r>
          <a:br>
            <a:rPr lang="en-US" sz="1100" b="0" kern="1200" dirty="0">
              <a:latin typeface="Helvetica" pitchFamily="2" charset="0"/>
            </a:rPr>
          </a:br>
          <a:r>
            <a:rPr lang="en-US" sz="1100" b="0" kern="1200" dirty="0">
              <a:latin typeface="Helvetica" pitchFamily="2" charset="0"/>
            </a:rPr>
            <a:t>to communicate with your</a:t>
          </a:r>
          <a:br>
            <a:rPr lang="en-US" sz="1100" b="0" kern="1200" dirty="0">
              <a:latin typeface="Helvetica" pitchFamily="2" charset="0"/>
            </a:rPr>
          </a:br>
          <a:r>
            <a:rPr lang="en-US" sz="1100" b="0" kern="1200" dirty="0">
              <a:latin typeface="Helvetica" pitchFamily="2" charset="0"/>
            </a:rPr>
            <a:t>customers</a:t>
          </a:r>
          <a:endParaRPr lang="en-US" sz="1100" kern="1200" dirty="0"/>
        </a:p>
      </dsp:txBody>
      <dsp:txXfrm>
        <a:off x="6655254" y="3"/>
        <a:ext cx="1050803" cy="8995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E603-0985-034A-BAD3-F93A6C4191F9}">
      <dsp:nvSpPr>
        <dsp:cNvPr id="0" name=""/>
        <dsp:cNvSpPr/>
      </dsp:nvSpPr>
      <dsp:spPr>
        <a:xfrm>
          <a:off x="0" y="856"/>
          <a:ext cx="2724054" cy="1089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Cause</a:t>
          </a:r>
        </a:p>
      </dsp:txBody>
      <dsp:txXfrm>
        <a:off x="544811" y="856"/>
        <a:ext cx="1634433" cy="1089621"/>
      </dsp:txXfrm>
    </dsp:sp>
    <dsp:sp modelId="{FD965587-C3A3-0545-8978-D2913B22433C}">
      <dsp:nvSpPr>
        <dsp:cNvPr id="0" name=""/>
        <dsp:cNvSpPr/>
      </dsp:nvSpPr>
      <dsp:spPr>
        <a:xfrm>
          <a:off x="2147381" y="0"/>
          <a:ext cx="2298022" cy="1069743"/>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endParaRPr lang="en-US" sz="2000" b="0" kern="1200" dirty="0">
            <a:latin typeface="Helvetica" pitchFamily="2" charset="0"/>
          </a:endParaRPr>
        </a:p>
        <a:p>
          <a:pPr marL="0" lvl="0" indent="0" algn="ctr" defTabSz="889000">
            <a:lnSpc>
              <a:spcPct val="90000"/>
            </a:lnSpc>
            <a:spcBef>
              <a:spcPct val="0"/>
            </a:spcBef>
            <a:spcAft>
              <a:spcPct val="35000"/>
            </a:spcAft>
            <a:buNone/>
          </a:pPr>
          <a:r>
            <a:rPr lang="en-US" sz="2000" kern="1200" dirty="0">
              <a:latin typeface="Helvetica" pitchFamily="2" charset="0"/>
            </a:rPr>
            <a:t>Loss of Deals</a:t>
          </a:r>
          <a:br>
            <a:rPr lang="en-US" sz="2000" b="0" kern="1200" dirty="0">
              <a:latin typeface="Helvetica" pitchFamily="2" charset="0"/>
            </a:rPr>
          </a:br>
          <a:endParaRPr lang="en-US" sz="2000" kern="1200" dirty="0"/>
        </a:p>
      </dsp:txBody>
      <dsp:txXfrm>
        <a:off x="2682253" y="0"/>
        <a:ext cx="1228279" cy="1069743"/>
      </dsp:txXfrm>
    </dsp:sp>
    <dsp:sp modelId="{090DDDCC-76A4-3242-B210-449E081FDEC3}">
      <dsp:nvSpPr>
        <dsp:cNvPr id="0" name=""/>
        <dsp:cNvSpPr/>
      </dsp:nvSpPr>
      <dsp:spPr>
        <a:xfrm>
          <a:off x="3823760" y="0"/>
          <a:ext cx="2321220" cy="1089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Effect</a:t>
          </a:r>
        </a:p>
      </dsp:txBody>
      <dsp:txXfrm>
        <a:off x="4368571" y="0"/>
        <a:ext cx="1231599" cy="1089621"/>
      </dsp:txXfrm>
    </dsp:sp>
    <dsp:sp modelId="{48FA0FFF-1E0D-9149-ABEB-1470D8E0F64D}">
      <dsp:nvSpPr>
        <dsp:cNvPr id="0" name=""/>
        <dsp:cNvSpPr/>
      </dsp:nvSpPr>
      <dsp:spPr>
        <a:xfrm>
          <a:off x="5595363" y="0"/>
          <a:ext cx="2498547" cy="1058891"/>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elvetica" pitchFamily="2" charset="0"/>
            </a:rPr>
            <a:t>Customer’s do not receive</a:t>
          </a:r>
          <a:br>
            <a:rPr lang="en-US" sz="1400" kern="1200" dirty="0">
              <a:latin typeface="Helvetica" pitchFamily="2" charset="0"/>
            </a:rPr>
          </a:br>
          <a:r>
            <a:rPr lang="en-US" sz="1400" kern="1200" dirty="0">
              <a:latin typeface="Helvetica" pitchFamily="2" charset="0"/>
            </a:rPr>
            <a:t>follow up</a:t>
          </a:r>
          <a:br>
            <a:rPr lang="en-US" sz="1400" kern="1200" dirty="0">
              <a:latin typeface="Helvetica" pitchFamily="2" charset="0"/>
            </a:rPr>
          </a:br>
          <a:r>
            <a:rPr lang="en-US" sz="1400" kern="1200" dirty="0">
              <a:latin typeface="Helvetica" pitchFamily="2" charset="0"/>
            </a:rPr>
            <a:t>Dissatisfied Employees</a:t>
          </a:r>
          <a:endParaRPr lang="en-US" sz="1400" kern="1200" dirty="0">
            <a:latin typeface="+mj-lt"/>
          </a:endParaRPr>
        </a:p>
      </dsp:txBody>
      <dsp:txXfrm>
        <a:off x="6124809" y="0"/>
        <a:ext cx="1439656" cy="1058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E603-0985-034A-BAD3-F93A6C4191F9}">
      <dsp:nvSpPr>
        <dsp:cNvPr id="0" name=""/>
        <dsp:cNvSpPr/>
      </dsp:nvSpPr>
      <dsp:spPr>
        <a:xfrm>
          <a:off x="667502" y="1219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Cause</a:t>
          </a:r>
        </a:p>
      </dsp:txBody>
      <dsp:txXfrm>
        <a:off x="1130313" y="12190"/>
        <a:ext cx="1388433" cy="925621"/>
      </dsp:txXfrm>
    </dsp:sp>
    <dsp:sp modelId="{FD965587-C3A3-0545-8978-D2913B22433C}">
      <dsp:nvSpPr>
        <dsp:cNvPr id="0" name=""/>
        <dsp:cNvSpPr/>
      </dsp:nvSpPr>
      <dsp:spPr>
        <a:xfrm>
          <a:off x="2527157" y="307"/>
          <a:ext cx="2102743" cy="90873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pitchFamily="2" charset="0"/>
            </a:rPr>
            <a:t>Staff Aren't Logging Activities</a:t>
          </a:r>
        </a:p>
      </dsp:txBody>
      <dsp:txXfrm>
        <a:off x="2981525" y="307"/>
        <a:ext cx="1194008" cy="908735"/>
      </dsp:txXfrm>
    </dsp:sp>
    <dsp:sp modelId="{090DDDCC-76A4-3242-B210-449E081FDEC3}">
      <dsp:nvSpPr>
        <dsp:cNvPr id="0" name=""/>
        <dsp:cNvSpPr/>
      </dsp:nvSpPr>
      <dsp:spPr>
        <a:xfrm>
          <a:off x="4020289"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Effect</a:t>
          </a:r>
        </a:p>
      </dsp:txBody>
      <dsp:txXfrm>
        <a:off x="4483100" y="0"/>
        <a:ext cx="1388433" cy="925621"/>
      </dsp:txXfrm>
    </dsp:sp>
    <dsp:sp modelId="{48FA0FFF-1E0D-9149-ABEB-1470D8E0F64D}">
      <dsp:nvSpPr>
        <dsp:cNvPr id="0" name=""/>
        <dsp:cNvSpPr/>
      </dsp:nvSpPr>
      <dsp:spPr>
        <a:xfrm>
          <a:off x="5849107" y="9529"/>
          <a:ext cx="1950319" cy="899516"/>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pitchFamily="2" charset="0"/>
            </a:rPr>
            <a:t>Tasks aren't relevant/ going to the wrong person</a:t>
          </a:r>
        </a:p>
      </dsp:txBody>
      <dsp:txXfrm>
        <a:off x="6298865" y="9529"/>
        <a:ext cx="1050803" cy="8995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E603-0985-034A-BAD3-F93A6C4191F9}">
      <dsp:nvSpPr>
        <dsp:cNvPr id="0" name=""/>
        <dsp:cNvSpPr/>
      </dsp:nvSpPr>
      <dsp:spPr>
        <a:xfrm>
          <a:off x="775626"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Cause</a:t>
          </a:r>
        </a:p>
      </dsp:txBody>
      <dsp:txXfrm>
        <a:off x="1238437" y="0"/>
        <a:ext cx="1388433" cy="925621"/>
      </dsp:txXfrm>
    </dsp:sp>
    <dsp:sp modelId="{FD965587-C3A3-0545-8978-D2913B22433C}">
      <dsp:nvSpPr>
        <dsp:cNvPr id="0" name=""/>
        <dsp:cNvSpPr/>
      </dsp:nvSpPr>
      <dsp:spPr>
        <a:xfrm>
          <a:off x="2624084" y="0"/>
          <a:ext cx="2195608" cy="90873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pitchFamily="2" charset="0"/>
            </a:rPr>
            <a:t>Not Setting Appointments In The CRM</a:t>
          </a:r>
        </a:p>
      </dsp:txBody>
      <dsp:txXfrm>
        <a:off x="3078452" y="0"/>
        <a:ext cx="1286873" cy="908735"/>
      </dsp:txXfrm>
    </dsp:sp>
    <dsp:sp modelId="{090DDDCC-76A4-3242-B210-449E081FDEC3}">
      <dsp:nvSpPr>
        <dsp:cNvPr id="0" name=""/>
        <dsp:cNvSpPr/>
      </dsp:nvSpPr>
      <dsp:spPr>
        <a:xfrm>
          <a:off x="4376687"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Effect</a:t>
          </a:r>
        </a:p>
      </dsp:txBody>
      <dsp:txXfrm>
        <a:off x="4839498" y="0"/>
        <a:ext cx="1388433" cy="925621"/>
      </dsp:txXfrm>
    </dsp:sp>
    <dsp:sp modelId="{48FA0FFF-1E0D-9149-ABEB-1470D8E0F64D}">
      <dsp:nvSpPr>
        <dsp:cNvPr id="0" name=""/>
        <dsp:cNvSpPr/>
      </dsp:nvSpPr>
      <dsp:spPr>
        <a:xfrm>
          <a:off x="6205496" y="3"/>
          <a:ext cx="1950319" cy="899516"/>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elvetica" pitchFamily="2" charset="0"/>
            </a:rPr>
            <a:t>Incorrect or No Message /</a:t>
          </a:r>
          <a:br>
            <a:rPr lang="en-US" sz="1400" kern="1200" dirty="0">
              <a:latin typeface="Helvetica" pitchFamily="2" charset="0"/>
            </a:rPr>
          </a:br>
          <a:r>
            <a:rPr lang="en-US" sz="1400" kern="1200" dirty="0">
              <a:latin typeface="Helvetica" pitchFamily="2" charset="0"/>
            </a:rPr>
            <a:t>Not Setup for Success</a:t>
          </a:r>
        </a:p>
      </dsp:txBody>
      <dsp:txXfrm>
        <a:off x="6655254" y="3"/>
        <a:ext cx="1050803" cy="899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E603-0985-034A-BAD3-F93A6C4191F9}">
      <dsp:nvSpPr>
        <dsp:cNvPr id="0" name=""/>
        <dsp:cNvSpPr/>
      </dsp:nvSpPr>
      <dsp:spPr>
        <a:xfrm>
          <a:off x="775626"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Cause</a:t>
          </a:r>
        </a:p>
      </dsp:txBody>
      <dsp:txXfrm>
        <a:off x="1238437" y="0"/>
        <a:ext cx="1388433" cy="925621"/>
      </dsp:txXfrm>
    </dsp:sp>
    <dsp:sp modelId="{FD965587-C3A3-0545-8978-D2913B22433C}">
      <dsp:nvSpPr>
        <dsp:cNvPr id="0" name=""/>
        <dsp:cNvSpPr/>
      </dsp:nvSpPr>
      <dsp:spPr>
        <a:xfrm>
          <a:off x="2624084" y="0"/>
          <a:ext cx="2195608" cy="90873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Helvetica" pitchFamily="2" charset="0"/>
            </a:rPr>
            <a:t>Not Confirming</a:t>
          </a:r>
          <a:br>
            <a:rPr lang="en-US" sz="1600" b="0" kern="1200" dirty="0">
              <a:latin typeface="Helvetica" pitchFamily="2" charset="0"/>
            </a:rPr>
          </a:br>
          <a:r>
            <a:rPr lang="en-US" sz="1600" b="0" kern="1200" dirty="0">
              <a:latin typeface="Helvetica" pitchFamily="2" charset="0"/>
            </a:rPr>
            <a:t>Appointments</a:t>
          </a:r>
          <a:endParaRPr lang="en-US" sz="1600" kern="1200" dirty="0">
            <a:latin typeface="Helvetica" pitchFamily="2" charset="0"/>
          </a:endParaRPr>
        </a:p>
      </dsp:txBody>
      <dsp:txXfrm>
        <a:off x="3078452" y="0"/>
        <a:ext cx="1286873" cy="908735"/>
      </dsp:txXfrm>
    </dsp:sp>
    <dsp:sp modelId="{090DDDCC-76A4-3242-B210-449E081FDEC3}">
      <dsp:nvSpPr>
        <dsp:cNvPr id="0" name=""/>
        <dsp:cNvSpPr/>
      </dsp:nvSpPr>
      <dsp:spPr>
        <a:xfrm>
          <a:off x="4376687"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Effect</a:t>
          </a:r>
        </a:p>
      </dsp:txBody>
      <dsp:txXfrm>
        <a:off x="4839498" y="0"/>
        <a:ext cx="1388433" cy="925621"/>
      </dsp:txXfrm>
    </dsp:sp>
    <dsp:sp modelId="{48FA0FFF-1E0D-9149-ABEB-1470D8E0F64D}">
      <dsp:nvSpPr>
        <dsp:cNvPr id="0" name=""/>
        <dsp:cNvSpPr/>
      </dsp:nvSpPr>
      <dsp:spPr>
        <a:xfrm>
          <a:off x="6205496" y="3"/>
          <a:ext cx="1950319" cy="899516"/>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pitchFamily="2" charset="0"/>
            </a:rPr>
            <a:t>Appts Not Valid /</a:t>
          </a:r>
          <a:br>
            <a:rPr lang="en-US" sz="1600" kern="1200" dirty="0">
              <a:latin typeface="Helvetica" pitchFamily="2" charset="0"/>
            </a:rPr>
          </a:br>
          <a:r>
            <a:rPr lang="en-US" sz="1600" kern="1200" dirty="0">
              <a:latin typeface="Helvetica" pitchFamily="2" charset="0"/>
            </a:rPr>
            <a:t>Employee Retention</a:t>
          </a:r>
        </a:p>
      </dsp:txBody>
      <dsp:txXfrm>
        <a:off x="6655254" y="3"/>
        <a:ext cx="1050803" cy="8995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E603-0985-034A-BAD3-F93A6C4191F9}">
      <dsp:nvSpPr>
        <dsp:cNvPr id="0" name=""/>
        <dsp:cNvSpPr/>
      </dsp:nvSpPr>
      <dsp:spPr>
        <a:xfrm>
          <a:off x="775626"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Cause</a:t>
          </a:r>
        </a:p>
      </dsp:txBody>
      <dsp:txXfrm>
        <a:off x="1238437" y="0"/>
        <a:ext cx="1388433" cy="925621"/>
      </dsp:txXfrm>
    </dsp:sp>
    <dsp:sp modelId="{FD965587-C3A3-0545-8978-D2913B22433C}">
      <dsp:nvSpPr>
        <dsp:cNvPr id="0" name=""/>
        <dsp:cNvSpPr/>
      </dsp:nvSpPr>
      <dsp:spPr>
        <a:xfrm>
          <a:off x="2624084" y="0"/>
          <a:ext cx="2195608" cy="90873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pitchFamily="2" charset="0"/>
            </a:rPr>
            <a:t>Not Starting a Visit</a:t>
          </a:r>
        </a:p>
      </dsp:txBody>
      <dsp:txXfrm>
        <a:off x="3078452" y="0"/>
        <a:ext cx="1286873" cy="908735"/>
      </dsp:txXfrm>
    </dsp:sp>
    <dsp:sp modelId="{090DDDCC-76A4-3242-B210-449E081FDEC3}">
      <dsp:nvSpPr>
        <dsp:cNvPr id="0" name=""/>
        <dsp:cNvSpPr/>
      </dsp:nvSpPr>
      <dsp:spPr>
        <a:xfrm>
          <a:off x="4376687"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Effect</a:t>
          </a:r>
        </a:p>
      </dsp:txBody>
      <dsp:txXfrm>
        <a:off x="4839498" y="0"/>
        <a:ext cx="1388433" cy="925621"/>
      </dsp:txXfrm>
    </dsp:sp>
    <dsp:sp modelId="{48FA0FFF-1E0D-9149-ABEB-1470D8E0F64D}">
      <dsp:nvSpPr>
        <dsp:cNvPr id="0" name=""/>
        <dsp:cNvSpPr/>
      </dsp:nvSpPr>
      <dsp:spPr>
        <a:xfrm>
          <a:off x="6205496" y="3"/>
          <a:ext cx="1950319" cy="899516"/>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elvetica" pitchFamily="2" charset="0"/>
            </a:rPr>
            <a:t>Incorrect Message / Reporting</a:t>
          </a:r>
          <a:endParaRPr lang="en-US" sz="1400" kern="1200" dirty="0">
            <a:latin typeface="+mj-lt"/>
          </a:endParaRPr>
        </a:p>
      </dsp:txBody>
      <dsp:txXfrm>
        <a:off x="6655254" y="3"/>
        <a:ext cx="1050803" cy="8995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E603-0985-034A-BAD3-F93A6C4191F9}">
      <dsp:nvSpPr>
        <dsp:cNvPr id="0" name=""/>
        <dsp:cNvSpPr/>
      </dsp:nvSpPr>
      <dsp:spPr>
        <a:xfrm>
          <a:off x="775626"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Cause</a:t>
          </a:r>
        </a:p>
      </dsp:txBody>
      <dsp:txXfrm>
        <a:off x="1238437" y="0"/>
        <a:ext cx="1388433" cy="925621"/>
      </dsp:txXfrm>
    </dsp:sp>
    <dsp:sp modelId="{FD965587-C3A3-0545-8978-D2913B22433C}">
      <dsp:nvSpPr>
        <dsp:cNvPr id="0" name=""/>
        <dsp:cNvSpPr/>
      </dsp:nvSpPr>
      <dsp:spPr>
        <a:xfrm>
          <a:off x="2624084" y="0"/>
          <a:ext cx="2195608" cy="90873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Helvetica" pitchFamily="2" charset="0"/>
            </a:rPr>
            <a:t>Not Ending A Visit</a:t>
          </a:r>
          <a:endParaRPr lang="en-US" sz="1400" kern="1200" dirty="0"/>
        </a:p>
      </dsp:txBody>
      <dsp:txXfrm>
        <a:off x="3078452" y="0"/>
        <a:ext cx="1286873" cy="908735"/>
      </dsp:txXfrm>
    </dsp:sp>
    <dsp:sp modelId="{090DDDCC-76A4-3242-B210-449E081FDEC3}">
      <dsp:nvSpPr>
        <dsp:cNvPr id="0" name=""/>
        <dsp:cNvSpPr/>
      </dsp:nvSpPr>
      <dsp:spPr>
        <a:xfrm>
          <a:off x="4376687"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Effect</a:t>
          </a:r>
        </a:p>
      </dsp:txBody>
      <dsp:txXfrm>
        <a:off x="4839498" y="0"/>
        <a:ext cx="1388433" cy="925621"/>
      </dsp:txXfrm>
    </dsp:sp>
    <dsp:sp modelId="{48FA0FFF-1E0D-9149-ABEB-1470D8E0F64D}">
      <dsp:nvSpPr>
        <dsp:cNvPr id="0" name=""/>
        <dsp:cNvSpPr/>
      </dsp:nvSpPr>
      <dsp:spPr>
        <a:xfrm>
          <a:off x="6205496" y="3"/>
          <a:ext cx="1950319" cy="899516"/>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Helvetica" pitchFamily="2" charset="0"/>
            </a:rPr>
            <a:t>No Message or Follow Up /</a:t>
          </a:r>
          <a:br>
            <a:rPr lang="en-US" sz="1000" b="0" kern="1200" dirty="0">
              <a:latin typeface="Helvetica" pitchFamily="2" charset="0"/>
            </a:rPr>
          </a:br>
          <a:r>
            <a:rPr lang="en-US" sz="1000" b="0" kern="1200" dirty="0">
              <a:latin typeface="Helvetica" pitchFamily="2" charset="0"/>
            </a:rPr>
            <a:t>Losing deals and Future Ops /</a:t>
          </a:r>
          <a:br>
            <a:rPr lang="en-US" sz="1000" kern="1200" dirty="0">
              <a:latin typeface="Helvetica" pitchFamily="2" charset="0"/>
            </a:rPr>
          </a:br>
          <a:r>
            <a:rPr lang="en-US" sz="1000" kern="1200" dirty="0">
              <a:latin typeface="Helvetica" pitchFamily="2" charset="0"/>
            </a:rPr>
            <a:t>Bad Customer Experience</a:t>
          </a:r>
          <a:endParaRPr lang="en-US" sz="1000" kern="1200" dirty="0"/>
        </a:p>
      </dsp:txBody>
      <dsp:txXfrm>
        <a:off x="6655254" y="3"/>
        <a:ext cx="1050803" cy="8995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E603-0985-034A-BAD3-F93A6C4191F9}">
      <dsp:nvSpPr>
        <dsp:cNvPr id="0" name=""/>
        <dsp:cNvSpPr/>
      </dsp:nvSpPr>
      <dsp:spPr>
        <a:xfrm>
          <a:off x="775626"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Cause</a:t>
          </a:r>
        </a:p>
      </dsp:txBody>
      <dsp:txXfrm>
        <a:off x="1238437" y="0"/>
        <a:ext cx="1388433" cy="925621"/>
      </dsp:txXfrm>
    </dsp:sp>
    <dsp:sp modelId="{FD965587-C3A3-0545-8978-D2913B22433C}">
      <dsp:nvSpPr>
        <dsp:cNvPr id="0" name=""/>
        <dsp:cNvSpPr/>
      </dsp:nvSpPr>
      <dsp:spPr>
        <a:xfrm>
          <a:off x="2624084" y="0"/>
          <a:ext cx="2195608" cy="90873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pitchFamily="2" charset="0"/>
            </a:rPr>
            <a:t>Deals Are Not Being Marked As Delivered</a:t>
          </a:r>
          <a:endParaRPr lang="en-US" sz="1800" kern="1200" dirty="0"/>
        </a:p>
      </dsp:txBody>
      <dsp:txXfrm>
        <a:off x="3078452" y="0"/>
        <a:ext cx="1286873" cy="908735"/>
      </dsp:txXfrm>
    </dsp:sp>
    <dsp:sp modelId="{090DDDCC-76A4-3242-B210-449E081FDEC3}">
      <dsp:nvSpPr>
        <dsp:cNvPr id="0" name=""/>
        <dsp:cNvSpPr/>
      </dsp:nvSpPr>
      <dsp:spPr>
        <a:xfrm>
          <a:off x="4376687"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Effect</a:t>
          </a:r>
        </a:p>
      </dsp:txBody>
      <dsp:txXfrm>
        <a:off x="4839498" y="0"/>
        <a:ext cx="1388433" cy="925621"/>
      </dsp:txXfrm>
    </dsp:sp>
    <dsp:sp modelId="{48FA0FFF-1E0D-9149-ABEB-1470D8E0F64D}">
      <dsp:nvSpPr>
        <dsp:cNvPr id="0" name=""/>
        <dsp:cNvSpPr/>
      </dsp:nvSpPr>
      <dsp:spPr>
        <a:xfrm>
          <a:off x="6205496" y="3"/>
          <a:ext cx="1950319" cy="899516"/>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Helvetica" pitchFamily="2" charset="0"/>
            </a:rPr>
            <a:t>Your Sold Customers are not being followed up with timely</a:t>
          </a:r>
          <a:endParaRPr lang="en-US" sz="1100" kern="1200" dirty="0">
            <a:latin typeface="+mj-lt"/>
          </a:endParaRPr>
        </a:p>
      </dsp:txBody>
      <dsp:txXfrm>
        <a:off x="6655254" y="3"/>
        <a:ext cx="1050803" cy="8995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E603-0985-034A-BAD3-F93A6C4191F9}">
      <dsp:nvSpPr>
        <dsp:cNvPr id="0" name=""/>
        <dsp:cNvSpPr/>
      </dsp:nvSpPr>
      <dsp:spPr>
        <a:xfrm>
          <a:off x="775626"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Cause</a:t>
          </a:r>
        </a:p>
      </dsp:txBody>
      <dsp:txXfrm>
        <a:off x="1238437" y="0"/>
        <a:ext cx="1388433" cy="925621"/>
      </dsp:txXfrm>
    </dsp:sp>
    <dsp:sp modelId="{FD965587-C3A3-0545-8978-D2913B22433C}">
      <dsp:nvSpPr>
        <dsp:cNvPr id="0" name=""/>
        <dsp:cNvSpPr/>
      </dsp:nvSpPr>
      <dsp:spPr>
        <a:xfrm>
          <a:off x="2624084" y="0"/>
          <a:ext cx="2195608" cy="90873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Helvetica" pitchFamily="2" charset="0"/>
            </a:rPr>
            <a:t>F&amp;I Details are not being attached to deals</a:t>
          </a:r>
          <a:endParaRPr lang="en-US" sz="1400" kern="1200" dirty="0"/>
        </a:p>
      </dsp:txBody>
      <dsp:txXfrm>
        <a:off x="3078452" y="0"/>
        <a:ext cx="1286873" cy="908735"/>
      </dsp:txXfrm>
    </dsp:sp>
    <dsp:sp modelId="{090DDDCC-76A4-3242-B210-449E081FDEC3}">
      <dsp:nvSpPr>
        <dsp:cNvPr id="0" name=""/>
        <dsp:cNvSpPr/>
      </dsp:nvSpPr>
      <dsp:spPr>
        <a:xfrm>
          <a:off x="4376687" y="0"/>
          <a:ext cx="2314054" cy="9256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Effect</a:t>
          </a:r>
        </a:p>
      </dsp:txBody>
      <dsp:txXfrm>
        <a:off x="4839498" y="0"/>
        <a:ext cx="1388433" cy="925621"/>
      </dsp:txXfrm>
    </dsp:sp>
    <dsp:sp modelId="{48FA0FFF-1E0D-9149-ABEB-1470D8E0F64D}">
      <dsp:nvSpPr>
        <dsp:cNvPr id="0" name=""/>
        <dsp:cNvSpPr/>
      </dsp:nvSpPr>
      <dsp:spPr>
        <a:xfrm>
          <a:off x="6205496" y="3"/>
          <a:ext cx="1950319" cy="899516"/>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en-US" sz="1700" b="0" kern="1200" dirty="0">
              <a:latin typeface="Helvetica" pitchFamily="2" charset="0"/>
            </a:rPr>
            <a:t>Inaccurate Reporting</a:t>
          </a:r>
          <a:endParaRPr lang="en-US" sz="1700" kern="1200" dirty="0"/>
        </a:p>
      </dsp:txBody>
      <dsp:txXfrm>
        <a:off x="6655254" y="3"/>
        <a:ext cx="1050803" cy="8995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E603-0985-034A-BAD3-F93A6C4191F9}">
      <dsp:nvSpPr>
        <dsp:cNvPr id="0" name=""/>
        <dsp:cNvSpPr/>
      </dsp:nvSpPr>
      <dsp:spPr>
        <a:xfrm>
          <a:off x="0" y="0"/>
          <a:ext cx="2993863" cy="1197545"/>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Cause</a:t>
          </a:r>
        </a:p>
      </dsp:txBody>
      <dsp:txXfrm>
        <a:off x="598773" y="0"/>
        <a:ext cx="1796318" cy="1197545"/>
      </dsp:txXfrm>
    </dsp:sp>
    <dsp:sp modelId="{FD965587-C3A3-0545-8978-D2913B22433C}">
      <dsp:nvSpPr>
        <dsp:cNvPr id="0" name=""/>
        <dsp:cNvSpPr/>
      </dsp:nvSpPr>
      <dsp:spPr>
        <a:xfrm>
          <a:off x="2040643" y="71"/>
          <a:ext cx="2840621" cy="1175698"/>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endParaRPr lang="en-US" sz="2000" b="0" kern="1200" dirty="0">
            <a:latin typeface="Helvetica" pitchFamily="2" charset="0"/>
          </a:endParaRPr>
        </a:p>
        <a:p>
          <a:pPr marL="0" lvl="0" indent="0" algn="ctr" defTabSz="889000">
            <a:lnSpc>
              <a:spcPct val="90000"/>
            </a:lnSpc>
            <a:spcBef>
              <a:spcPct val="0"/>
            </a:spcBef>
            <a:spcAft>
              <a:spcPct val="35000"/>
            </a:spcAft>
            <a:buNone/>
          </a:pPr>
          <a:r>
            <a:rPr lang="en-US" sz="2000" b="0" kern="1200" dirty="0">
              <a:latin typeface="Helvetica" pitchFamily="2" charset="0"/>
            </a:rPr>
            <a:t>Don’t have time.</a:t>
          </a:r>
          <a:br>
            <a:rPr lang="en-US" sz="2000" b="0" kern="1200" dirty="0">
              <a:latin typeface="Helvetica" pitchFamily="2" charset="0"/>
            </a:rPr>
          </a:br>
          <a:endParaRPr lang="en-US" sz="2000" kern="1200" dirty="0"/>
        </a:p>
      </dsp:txBody>
      <dsp:txXfrm>
        <a:off x="2628492" y="71"/>
        <a:ext cx="1664923" cy="1175698"/>
      </dsp:txXfrm>
    </dsp:sp>
    <dsp:sp modelId="{090DDDCC-76A4-3242-B210-449E081FDEC3}">
      <dsp:nvSpPr>
        <dsp:cNvPr id="0" name=""/>
        <dsp:cNvSpPr/>
      </dsp:nvSpPr>
      <dsp:spPr>
        <a:xfrm>
          <a:off x="4308117" y="70"/>
          <a:ext cx="2993863" cy="1197545"/>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Effect</a:t>
          </a:r>
        </a:p>
      </dsp:txBody>
      <dsp:txXfrm>
        <a:off x="4906890" y="70"/>
        <a:ext cx="1796318" cy="1197545"/>
      </dsp:txXfrm>
    </dsp:sp>
    <dsp:sp modelId="{48FA0FFF-1E0D-9149-ABEB-1470D8E0F64D}">
      <dsp:nvSpPr>
        <dsp:cNvPr id="0" name=""/>
        <dsp:cNvSpPr/>
      </dsp:nvSpPr>
      <dsp:spPr>
        <a:xfrm>
          <a:off x="6674182" y="75"/>
          <a:ext cx="2523273" cy="1163771"/>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Helvetica" pitchFamily="2" charset="0"/>
            </a:rPr>
            <a:t>Inaccurate Sold Log Reporting</a:t>
          </a:r>
          <a:br>
            <a:rPr lang="en-US" sz="1200" b="0" kern="1200" dirty="0">
              <a:latin typeface="Helvetica" pitchFamily="2" charset="0"/>
            </a:rPr>
          </a:br>
          <a:r>
            <a:rPr lang="en-US" sz="1200" b="0" kern="1200" dirty="0">
              <a:latin typeface="Helvetica" pitchFamily="2" charset="0"/>
            </a:rPr>
            <a:t>Inaccurate ROI /</a:t>
          </a:r>
          <a:br>
            <a:rPr lang="en-US" sz="1200" kern="1200" dirty="0">
              <a:latin typeface="Helvetica" pitchFamily="2" charset="0"/>
            </a:rPr>
          </a:br>
          <a:r>
            <a:rPr lang="en-US" sz="1200" kern="1200" dirty="0">
              <a:latin typeface="Helvetica" pitchFamily="2" charset="0"/>
            </a:rPr>
            <a:t>No Equity Calculations /</a:t>
          </a:r>
          <a:br>
            <a:rPr lang="en-US" sz="1200" kern="1200" dirty="0">
              <a:latin typeface="Helvetica" pitchFamily="2" charset="0"/>
            </a:rPr>
          </a:br>
          <a:r>
            <a:rPr lang="en-US" sz="1200" kern="1200" dirty="0">
              <a:latin typeface="Helvetica" pitchFamily="2" charset="0"/>
            </a:rPr>
            <a:t>Missing Customers</a:t>
          </a:r>
          <a:endParaRPr lang="en-US" sz="1200" kern="1200" dirty="0">
            <a:latin typeface="+mj-lt"/>
          </a:endParaRPr>
        </a:p>
      </dsp:txBody>
      <dsp:txXfrm>
        <a:off x="7256068" y="75"/>
        <a:ext cx="1359502" cy="116377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2C0AA-D292-48CB-A443-1A89FD84F2B8}"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E35EC-8E30-46DB-BB26-7B5C07E948AF}" type="slidenum">
              <a:rPr lang="en-US" smtClean="0"/>
              <a:t>‹#›</a:t>
            </a:fld>
            <a:endParaRPr lang="en-US"/>
          </a:p>
        </p:txBody>
      </p:sp>
    </p:spTree>
    <p:extLst>
      <p:ext uri="{BB962C8B-B14F-4D97-AF65-F5344CB8AC3E}">
        <p14:creationId xmlns:p14="http://schemas.microsoft.com/office/powerpoint/2010/main" val="425975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A4FA819-41E8-FD44-9269-46306ED205C8}" type="slidenum">
              <a:rPr lang="en-US" smtClean="0"/>
              <a:t>1</a:t>
            </a:fld>
            <a:endParaRPr lang="en-US"/>
          </a:p>
        </p:txBody>
      </p:sp>
    </p:spTree>
    <p:extLst>
      <p:ext uri="{BB962C8B-B14F-4D97-AF65-F5344CB8AC3E}">
        <p14:creationId xmlns:p14="http://schemas.microsoft.com/office/powerpoint/2010/main" val="3178873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0" dirty="0">
                <a:latin typeface="Helvetica" pitchFamily="2" charset="0"/>
              </a:rPr>
              <a:t>First; Manager’s…  We need to manage by example, you cannot expect that your salespeople will do what you yourselves are not willing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Let me ask you managers a question,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Helvetica" pitchFamily="2" charset="0"/>
              </a:rPr>
              <a:t>Lost task being done,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Helvetica" pitchFamily="2" charset="0"/>
              </a:rPr>
              <a:t>if not creating clutter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Helvetica" pitchFamily="2" charset="0"/>
              </a:rPr>
              <a:t>Task not valid to manager or Salespeople because of clutter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Helvetica" pitchFamily="2" charset="0"/>
              </a:rPr>
              <a:t>Active Customers – Showroom Visit </a:t>
            </a:r>
            <a:r>
              <a:rPr lang="en-US" b="0" dirty="0" err="1">
                <a:latin typeface="Helvetica" pitchFamily="2" charset="0"/>
              </a:rPr>
              <a:t>Followup</a:t>
            </a:r>
            <a:endParaRPr lang="en-US" b="0" dirty="0">
              <a:latin typeface="Helvetica" pitchFamily="2"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Helvetica" pitchFamily="2" charset="0"/>
              </a:rPr>
              <a:t>Getting Lost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Helvetica" pitchFamily="2" charset="0"/>
              </a:rPr>
              <a:t>Costing </a:t>
            </a:r>
            <a:r>
              <a:rPr lang="en-US" b="0" dirty="0" err="1">
                <a:latin typeface="Helvetica" pitchFamily="2" charset="0"/>
              </a:rPr>
              <a:t>CarDeals</a:t>
            </a:r>
            <a:endParaRPr lang="en-US" b="0"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#2 </a:t>
            </a:r>
            <a:r>
              <a:rPr lang="en-US" dirty="0">
                <a:latin typeface="Helvetica" pitchFamily="2" charset="0"/>
              </a:rPr>
              <a:t>Tie back to the LOST SITUATION and Salespeople Checking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pitchFamily="2" charset="0"/>
              </a:rPr>
              <a:t>Let me ask a question: Have you ever gotten a bad review?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Because of NOT following up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Where you really surprised when you got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You should have see it coming and known that it was coming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latin typeface="Helvetica" pitchFamily="2" charset="0"/>
              </a:rPr>
              <a:t>Note: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FF0000"/>
                </a:solidFill>
                <a:latin typeface="Helvetica" pitchFamily="2" charset="0"/>
              </a:rPr>
              <a:t>If tasks are CRM processes problem (which it might be)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FF0000"/>
                </a:solidFill>
                <a:latin typeface="Helvetica" pitchFamily="2" charset="0"/>
              </a:rPr>
              <a:t>then go fix your process and make sure it is what you expect (like we talked about earlier).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latin typeface="Helvetica" pitchFamily="2" charset="0"/>
              </a:rPr>
              <a:t>So, Think About It:  How much money is this truly costing you and your dealership by not staying on top of tasks?</a:t>
            </a:r>
          </a:p>
          <a:p>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16</a:t>
            </a:fld>
            <a:endParaRPr lang="en-US"/>
          </a:p>
        </p:txBody>
      </p:sp>
    </p:spTree>
    <p:extLst>
      <p:ext uri="{BB962C8B-B14F-4D97-AF65-F5344CB8AC3E}">
        <p14:creationId xmlns:p14="http://schemas.microsoft.com/office/powerpoint/2010/main" val="124977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area of living in the Activities is managing appointments properly.</a:t>
            </a:r>
          </a:p>
          <a:p>
            <a:endParaRPr lang="en-US" dirty="0"/>
          </a:p>
          <a:p>
            <a:r>
              <a:rPr lang="en-US" dirty="0"/>
              <a:t>#1: Let me see a show of hands, who believes that Appointments create Sales opportunities? </a:t>
            </a:r>
          </a:p>
          <a:p>
            <a:pPr marL="628650" lvl="1" indent="-171450">
              <a:buFont typeface="Arial" panose="020B0604020202020204" pitchFamily="34" charset="0"/>
              <a:buChar char="•"/>
            </a:pPr>
            <a:r>
              <a:rPr lang="en-US" dirty="0"/>
              <a:t>With that being said, Let’s discuss why it is IMPORTANT that we set and make sure that all appointments are in the CRM.</a:t>
            </a:r>
          </a:p>
          <a:p>
            <a:pPr marL="1143000" lvl="2" indent="-228600">
              <a:buAutoNum type="arabicPeriod"/>
            </a:pPr>
            <a:r>
              <a:rPr lang="en-US" dirty="0"/>
              <a:t>Most important it puts the customer in the correct follow up</a:t>
            </a:r>
          </a:p>
          <a:p>
            <a:pPr marL="1143000" lvl="2" indent="-228600">
              <a:buAutoNum type="arabicPeriod"/>
            </a:pPr>
            <a:r>
              <a:rPr lang="en-US" dirty="0"/>
              <a:t>reminding customers about their appt</a:t>
            </a:r>
          </a:p>
          <a:p>
            <a:pPr marL="1143000" lvl="2" indent="-228600">
              <a:buAutoNum type="arabicPeriod"/>
            </a:pPr>
            <a:r>
              <a:rPr lang="en-US" dirty="0"/>
              <a:t>making sure that task are relevant. </a:t>
            </a:r>
          </a:p>
          <a:p>
            <a:pPr marL="1143000" lvl="2" indent="-228600">
              <a:buAutoNum type="arabicPeriod"/>
            </a:pPr>
            <a:r>
              <a:rPr lang="en-US" dirty="0"/>
              <a:t>Putting the Appts in the CRM triggers and controls how the system will task us to communicate</a:t>
            </a:r>
          </a:p>
          <a:p>
            <a:pPr marL="1143000" lvl="2" indent="-228600">
              <a:buAutoNum type="arabicPeriod"/>
            </a:pPr>
            <a:r>
              <a:rPr lang="en-US" dirty="0"/>
              <a:t>right message and at the right time with our customers.</a:t>
            </a:r>
            <a:br>
              <a:rPr lang="en-US" dirty="0"/>
            </a:br>
            <a:endParaRPr lang="en-US" dirty="0"/>
          </a:p>
          <a:p>
            <a:pPr marL="0" lvl="0" indent="0">
              <a:buNone/>
            </a:pPr>
            <a:r>
              <a:rPr lang="en-US" dirty="0"/>
              <a:t>Let me ask a question: </a:t>
            </a:r>
          </a:p>
          <a:p>
            <a:pPr marL="171450" lvl="0" indent="-171450">
              <a:buFont typeface="Arial" panose="020B0604020202020204" pitchFamily="34" charset="0"/>
              <a:buChar char="•"/>
            </a:pPr>
            <a:r>
              <a:rPr lang="en-US" dirty="0"/>
              <a:t>ever seen a sales rep or customer upset because we are still following up on them being interested in a car when they supposedly have an appointment with someone and *cough* the appt was not in the CRM???  *** </a:t>
            </a:r>
          </a:p>
          <a:p>
            <a:pPr marL="171450" lvl="0" indent="-171450">
              <a:buFont typeface="Arial" panose="020B0604020202020204" pitchFamily="34" charset="0"/>
              <a:buChar char="•"/>
            </a:pPr>
            <a:r>
              <a:rPr lang="en-US" dirty="0"/>
              <a:t>Happens more than it should and we wouldn’t have these problems  if the appts were in the CRM ***</a:t>
            </a:r>
          </a:p>
          <a:p>
            <a:pPr marL="171450" lvl="0" indent="-171450">
              <a:buFont typeface="Arial" panose="020B0604020202020204" pitchFamily="34" charset="0"/>
              <a:buChar char="•"/>
            </a:pPr>
            <a:r>
              <a:rPr lang="en-US" dirty="0"/>
              <a:t>know accurately how many appts you have</a:t>
            </a:r>
          </a:p>
          <a:p>
            <a:pPr marL="171450" lvl="0" indent="-171450">
              <a:buFont typeface="Arial" panose="020B0604020202020204" pitchFamily="34" charset="0"/>
              <a:buChar char="•"/>
            </a:pPr>
            <a:r>
              <a:rPr lang="en-US" dirty="0"/>
              <a:t>who does and does not have appts.</a:t>
            </a:r>
            <a:br>
              <a:rPr lang="en-US" dirty="0"/>
            </a:br>
            <a:endParaRPr lang="en-US" dirty="0"/>
          </a:p>
          <a:p>
            <a:pPr marL="0" lvl="0" indent="0">
              <a:buFont typeface="Arial" panose="020B0604020202020204" pitchFamily="34" charset="0"/>
              <a:buNone/>
            </a:pPr>
            <a:r>
              <a:rPr lang="en-US" dirty="0"/>
              <a:t>Show of hands, who in here has asked your sales staff (in your morning meetings) </a:t>
            </a:r>
          </a:p>
          <a:p>
            <a:pPr marL="171450" lvl="0" indent="-171450">
              <a:buFont typeface="Arial" panose="020B0604020202020204" pitchFamily="34" charset="0"/>
              <a:buChar char="•"/>
            </a:pPr>
            <a:r>
              <a:rPr lang="en-US" dirty="0"/>
              <a:t>who has an appt today and a lot of hands go up</a:t>
            </a:r>
          </a:p>
          <a:p>
            <a:pPr marL="171450" lvl="0" indent="-171450">
              <a:buFont typeface="Arial" panose="020B0604020202020204" pitchFamily="34" charset="0"/>
              <a:buChar char="•"/>
            </a:pPr>
            <a:r>
              <a:rPr lang="en-US" dirty="0"/>
              <a:t>Who has those appts in the CRM? </a:t>
            </a:r>
          </a:p>
          <a:p>
            <a:pPr marL="685800" lvl="1" indent="-228600">
              <a:buAutoNum type="arabicPeriod"/>
            </a:pPr>
            <a:endParaRPr lang="en-US" dirty="0"/>
          </a:p>
          <a:p>
            <a:pPr marL="685800" lvl="1" indent="-228600">
              <a:buAutoNum type="arabicPeriod"/>
            </a:pPr>
            <a:endParaRPr lang="en-US" dirty="0"/>
          </a:p>
          <a:p>
            <a:pPr marL="0" lvl="0" indent="0">
              <a:buNone/>
            </a:pPr>
            <a:r>
              <a:rPr lang="en-US" dirty="0"/>
              <a:t>#2: Another Key area of Manager responsibilities is to Confirm Appts.</a:t>
            </a:r>
          </a:p>
          <a:p>
            <a:pPr marL="685800" lvl="1" indent="-228600">
              <a:buAutoNum type="arabicPeriod"/>
            </a:pPr>
            <a:r>
              <a:rPr lang="en-US" dirty="0"/>
              <a:t>If appts are not in the CRM, Can you possibly know about ALL appointments scheduled?</a:t>
            </a:r>
          </a:p>
          <a:p>
            <a:pPr marL="685800" lvl="1" indent="-228600">
              <a:buAutoNum type="arabicPeriod"/>
            </a:pPr>
            <a:r>
              <a:rPr lang="en-US" dirty="0"/>
              <a:t>Can you confirm appts that you don’t know about?</a:t>
            </a:r>
          </a:p>
          <a:p>
            <a:pPr marL="685800" lvl="1" indent="-228600">
              <a:buAutoNum type="arabicPeriod"/>
            </a:pPr>
            <a:r>
              <a:rPr lang="en-US" dirty="0"/>
              <a:t>Confirming Appts will also allow us to know things like:</a:t>
            </a:r>
          </a:p>
          <a:p>
            <a:pPr marL="1143000" lvl="2" indent="-228600">
              <a:buAutoNum type="alphaLcPeriod"/>
            </a:pPr>
            <a:r>
              <a:rPr lang="en-US" dirty="0"/>
              <a:t>what are real appts or not (SP logging fake or non-committed / wishy washy appts to look good on a report)</a:t>
            </a:r>
          </a:p>
          <a:p>
            <a:pPr marL="1143000" lvl="2" indent="-228600">
              <a:buAutoNum type="alphaLcPeriod"/>
            </a:pPr>
            <a:r>
              <a:rPr lang="en-US" dirty="0"/>
              <a:t>what customer’s have actually been solid confirmed.  </a:t>
            </a:r>
          </a:p>
          <a:p>
            <a:pPr marL="0" lvl="0" indent="0">
              <a:buNone/>
            </a:pPr>
            <a:endParaRPr lang="en-US" dirty="0"/>
          </a:p>
          <a:p>
            <a:pPr marL="0" lvl="0" indent="0">
              <a:buNone/>
            </a:pPr>
            <a:r>
              <a:rPr lang="en-US" dirty="0"/>
              <a:t>Let me ask a question, </a:t>
            </a:r>
          </a:p>
          <a:p>
            <a:pPr marL="171450" lvl="0" indent="-171450">
              <a:buFont typeface="Arial" panose="020B0604020202020204" pitchFamily="34" charset="0"/>
              <a:buChar char="•"/>
            </a:pPr>
            <a:r>
              <a:rPr lang="en-US" dirty="0"/>
              <a:t>Who would agree that confirming appts is important and </a:t>
            </a:r>
          </a:p>
          <a:p>
            <a:pPr marL="171450" lvl="0" indent="-171450">
              <a:buFont typeface="Arial" panose="020B0604020202020204" pitchFamily="34" charset="0"/>
              <a:buChar char="•"/>
            </a:pPr>
            <a:r>
              <a:rPr lang="en-US" dirty="0"/>
              <a:t>that confirmed appts show up more than unconfirmed appts?</a:t>
            </a:r>
          </a:p>
        </p:txBody>
      </p:sp>
      <p:sp>
        <p:nvSpPr>
          <p:cNvPr id="4" name="Slide Number Placeholder 3"/>
          <p:cNvSpPr>
            <a:spLocks noGrp="1"/>
          </p:cNvSpPr>
          <p:nvPr>
            <p:ph type="sldNum" sz="quarter" idx="5"/>
          </p:nvPr>
        </p:nvSpPr>
        <p:spPr/>
        <p:txBody>
          <a:bodyPr/>
          <a:lstStyle/>
          <a:p>
            <a:fld id="{AFDE35EC-8E30-46DB-BB26-7B5C07E948AF}" type="slidenum">
              <a:rPr lang="en-US" smtClean="0"/>
              <a:t>17</a:t>
            </a:fld>
            <a:endParaRPr lang="en-US"/>
          </a:p>
        </p:txBody>
      </p:sp>
    </p:spTree>
    <p:extLst>
      <p:ext uri="{BB962C8B-B14F-4D97-AF65-F5344CB8AC3E}">
        <p14:creationId xmlns:p14="http://schemas.microsoft.com/office/powerpoint/2010/main" val="1096942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pitchFamily="2" charset="0"/>
              </a:rPr>
              <a:t>#1 After Listing Effects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pitchFamily="2" charset="0"/>
              </a:rPr>
              <a:t>These are common situation when the appts are not in the CRM, like we just discussed.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pitchFamily="2" charset="0"/>
              </a:rPr>
              <a:t>Having them in the CRM controls the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right message at the right time with the customer.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Turning of the current follow up (such as killing my internet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Starting the appt reminder process (this gives me multiple options)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not just an email or just a phone call,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but combination of all calls, emails and text messages).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If the customer does not show up then I can follow up with the correct message about getting rescheduled to come in.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0" lvl="0" indent="-228600">
              <a:buNone/>
            </a:pPr>
            <a:r>
              <a:rPr lang="en-US" dirty="0">
                <a:latin typeface="Helvetica" pitchFamily="2" charset="0"/>
              </a:rPr>
              <a:t>#2 After Effects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Confirming appts is more than just clicking the confirm button.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Actually solid confirming appts allows you to take control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make sure we are communicating in the best way (with customers to get them into our dealership)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When we find INVALID APPTS, we can cancel them out and then make sure the customer is in a custom follow up process that makes since (such as a re-engage customer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Confirming appts allows us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help our sales staff with the customer communications 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about their upcoming appt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really being effective at getting them to show.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a manager voice/title can be enough to sway the customer to coming in.</a:t>
            </a: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pitchFamily="2" charset="0"/>
              </a:rPr>
              <a:t>When more customers are showing up, then we are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selling more cars,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which means we have much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Helvetica" pitchFamily="2" charset="0"/>
              </a:rPr>
              <a:t>happier sales people to.</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pitchFamily="2" charset="0"/>
              </a:rPr>
              <a:t>So, Think About it: </a:t>
            </a:r>
            <a:r>
              <a:rPr lang="en-US" b="0" dirty="0">
                <a:solidFill>
                  <a:srgbClr val="FF0000"/>
                </a:solidFill>
                <a:latin typeface="Helvetica" pitchFamily="2" charset="0"/>
              </a:rPr>
              <a:t>How many customers are slipping away because appts are not making it into the CRM?</a:t>
            </a:r>
            <a:endParaRPr lang="en-US"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18</a:t>
            </a:fld>
            <a:endParaRPr lang="en-US"/>
          </a:p>
        </p:txBody>
      </p:sp>
    </p:spTree>
    <p:extLst>
      <p:ext uri="{BB962C8B-B14F-4D97-AF65-F5344CB8AC3E}">
        <p14:creationId xmlns:p14="http://schemas.microsoft.com/office/powerpoint/2010/main" val="714300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Logging and controlling Showroom visits is extremely important. </a:t>
            </a:r>
          </a:p>
          <a:p>
            <a:pPr marL="228600" indent="-228600">
              <a:buAutoNum type="arabicParenR"/>
            </a:pPr>
            <a:r>
              <a:rPr lang="en-US" dirty="0"/>
              <a:t>logging showroom visits (and actually putting the customer on the floor) controls everything:</a:t>
            </a:r>
          </a:p>
          <a:p>
            <a:pPr marL="685800" lvl="1" indent="-228600">
              <a:buAutoNum type="arabicParenR"/>
            </a:pPr>
            <a:r>
              <a:rPr lang="en-US" dirty="0"/>
              <a:t>while they are here and </a:t>
            </a:r>
          </a:p>
          <a:p>
            <a:pPr marL="685800" lvl="1" indent="-228600">
              <a:buAutoNum type="arabicParenR"/>
            </a:pPr>
            <a:r>
              <a:rPr lang="en-US" dirty="0"/>
              <a:t>once they leave.  </a:t>
            </a:r>
          </a:p>
          <a:p>
            <a:pPr marL="228600" lvl="0" indent="-228600">
              <a:buAutoNum type="arabicParenR"/>
            </a:pPr>
            <a:r>
              <a:rPr lang="en-US" dirty="0"/>
              <a:t>As managers we should be living in the Showroom Visit Log screen all day.  </a:t>
            </a:r>
          </a:p>
          <a:p>
            <a:endParaRPr lang="en-US" dirty="0"/>
          </a:p>
          <a:p>
            <a:endParaRPr lang="en-US" dirty="0"/>
          </a:p>
          <a:p>
            <a:pPr marL="0" lvl="0" indent="0">
              <a:buFont typeface="Arial" panose="020B0604020202020204" pitchFamily="34" charset="0"/>
              <a:buNone/>
            </a:pPr>
            <a:r>
              <a:rPr lang="en-US" dirty="0"/>
              <a:t>So lets talk about visits real quick: When a showroom visit is started:</a:t>
            </a:r>
          </a:p>
          <a:p>
            <a:pPr marL="0" lvl="0" indent="0">
              <a:buFont typeface="Arial" panose="020B0604020202020204" pitchFamily="34" charset="0"/>
              <a:buNone/>
            </a:pPr>
            <a:endParaRPr lang="en-US" dirty="0"/>
          </a:p>
          <a:p>
            <a:pPr marL="457200" lvl="1" indent="0">
              <a:buFont typeface="Arial" panose="020B0604020202020204" pitchFamily="34" charset="0"/>
              <a:buNone/>
            </a:pPr>
            <a:r>
              <a:rPr lang="en-US" dirty="0"/>
              <a:t>Q. Let me ask a question: Who should be starting the showroom visit?</a:t>
            </a:r>
          </a:p>
          <a:p>
            <a:pPr marL="685800" lvl="1" indent="-228600">
              <a:buFont typeface="Arial" panose="020B0604020202020204" pitchFamily="34" charset="0"/>
              <a:buAutoNum type="alphaUcPeriod"/>
            </a:pPr>
            <a:r>
              <a:rPr lang="en-US" dirty="0"/>
              <a:t>Best practice is to have the salespeople do it when the customer hits the lot (not just when they come inside), that way we see all customers on the floor, not just the ones that hit the desk).</a:t>
            </a:r>
            <a:br>
              <a:rPr lang="en-US" dirty="0"/>
            </a:br>
            <a:endParaRPr lang="en-US" dirty="0"/>
          </a:p>
          <a:p>
            <a:pPr marL="0" lvl="0" indent="0">
              <a:buFont typeface="Arial" panose="020B0604020202020204" pitchFamily="34" charset="0"/>
              <a:buNone/>
            </a:pPr>
            <a:r>
              <a:rPr lang="en-US" dirty="0"/>
              <a:t>Quick Customer Story:  MY Mazda Service (no sales lot experience)</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Q. What happens to that appt that we have scheduled?  </a:t>
            </a:r>
          </a:p>
          <a:p>
            <a:pPr marL="457200" lvl="1" indent="0">
              <a:buFont typeface="Arial" panose="020B0604020202020204" pitchFamily="34" charset="0"/>
              <a:buNone/>
            </a:pPr>
            <a:r>
              <a:rPr lang="en-US" dirty="0"/>
              <a:t>A. When the visit is started it will automatically complete the appt and take it off the appt log.</a:t>
            </a:r>
          </a:p>
          <a:p>
            <a:pPr marL="685800" lvl="1" indent="-228600">
              <a:buFont typeface="Arial" panose="020B0604020202020204" pitchFamily="34" charset="0"/>
              <a:buAutoNum type="alphaUcPeriod"/>
            </a:pPr>
            <a:endParaRPr lang="en-US" dirty="0"/>
          </a:p>
          <a:p>
            <a:pPr marL="457200" lvl="1" indent="0">
              <a:buFont typeface="Arial" panose="020B0604020202020204" pitchFamily="34" charset="0"/>
              <a:buNone/>
            </a:pPr>
            <a:r>
              <a:rPr lang="en-US" dirty="0"/>
              <a:t>Q. If a showroom visit is not started, Can you close it out / End the showroom Visit?</a:t>
            </a:r>
            <a:br>
              <a:rPr lang="en-US" dirty="0"/>
            </a:br>
            <a:r>
              <a:rPr lang="en-US" dirty="0"/>
              <a:t>A. NO</a:t>
            </a:r>
          </a:p>
          <a:p>
            <a:pPr lvl="0"/>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19</a:t>
            </a:fld>
            <a:endParaRPr lang="en-US"/>
          </a:p>
        </p:txBody>
      </p:sp>
    </p:spTree>
    <p:extLst>
      <p:ext uri="{BB962C8B-B14F-4D97-AF65-F5344CB8AC3E}">
        <p14:creationId xmlns:p14="http://schemas.microsoft.com/office/powerpoint/2010/main" val="2452777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talk about when a showroom visit is ended: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Q. When should we end a showroom visit?</a:t>
            </a:r>
            <a:br>
              <a:rPr lang="en-US" dirty="0"/>
            </a:br>
            <a:r>
              <a:rPr lang="en-US" dirty="0"/>
              <a:t>A. In real time (Why? So when that customer leaves and continues shopping, we can promptly follow up instead of following up at the end of the day or the next day – when the customer now has their brand new car from another dealership sitting in their driveway.  Oops We lost).</a:t>
            </a:r>
            <a:br>
              <a:rPr lang="en-US" dirty="0"/>
            </a:br>
            <a:br>
              <a:rPr lang="en-US" dirty="0"/>
            </a:br>
            <a:r>
              <a:rPr lang="en-US" dirty="0"/>
              <a:t>Q. When is what happened during the visit fresh on our mind? </a:t>
            </a:r>
            <a:br>
              <a:rPr lang="en-US" dirty="0"/>
            </a:br>
            <a:r>
              <a:rPr lang="en-US" dirty="0"/>
              <a:t>A. Right at the end of the visit.  Collecting the information accurately 100% of the time and being selfish about it is crucial to growing your dealership sales).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Q. Isn’t important to note, Did the customer buy or not and follow up correctly?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A. Absolutely it is….but If we do not tell the CRM at the end of the visit whether they bought or not, then we cannot control that next message about their new car they just purchased….</a:t>
            </a:r>
          </a:p>
          <a:p>
            <a:pPr lvl="0"/>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20</a:t>
            </a:fld>
            <a:endParaRPr lang="en-US"/>
          </a:p>
        </p:txBody>
      </p:sp>
    </p:spTree>
    <p:extLst>
      <p:ext uri="{BB962C8B-B14F-4D97-AF65-F5344CB8AC3E}">
        <p14:creationId xmlns:p14="http://schemas.microsoft.com/office/powerpoint/2010/main" val="194368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quickly point out  couple of improvements recently made to the Showroom Visit Log that takes it to the next level.</a:t>
            </a:r>
          </a:p>
          <a:p>
            <a:endParaRPr lang="en-US" dirty="0"/>
          </a:p>
          <a:p>
            <a:r>
              <a:rPr lang="en-US" dirty="0"/>
              <a:t>1) Status Drop Down (shows)</a:t>
            </a:r>
          </a:p>
          <a:p>
            <a:r>
              <a:rPr lang="en-US" dirty="0"/>
              <a:t>	Open Visits Only</a:t>
            </a:r>
          </a:p>
          <a:p>
            <a:r>
              <a:rPr lang="en-US" dirty="0"/>
              <a:t>	Closed Visits Only</a:t>
            </a:r>
          </a:p>
          <a:p>
            <a:r>
              <a:rPr lang="en-US" dirty="0"/>
              <a:t>	All Visits</a:t>
            </a:r>
          </a:p>
          <a:p>
            <a:endParaRPr lang="en-US" dirty="0"/>
          </a:p>
          <a:p>
            <a:r>
              <a:rPr lang="en-US" dirty="0"/>
              <a:t>2) The pencil on all notes:  </a:t>
            </a:r>
          </a:p>
          <a:p>
            <a:r>
              <a:rPr lang="en-US" dirty="0"/>
              <a:t>	This is critical as it allows you to edit and add notes as the visit is happening instead of waiting hours for the visit to end and then trying to remember what happened.</a:t>
            </a:r>
          </a:p>
          <a:p>
            <a:endParaRPr lang="en-US" dirty="0"/>
          </a:p>
          <a:p>
            <a:r>
              <a:rPr lang="en-US" dirty="0"/>
              <a:t>3) On the Road To The Sale items, all items can be checked off in real time as they are happening.</a:t>
            </a:r>
          </a:p>
          <a:p>
            <a:endParaRPr lang="en-US" dirty="0"/>
          </a:p>
          <a:p>
            <a:r>
              <a:rPr lang="en-US" dirty="0"/>
              <a:t>4) The ability to fire directly out to Desking and the Credit App Kiosk were added</a:t>
            </a:r>
          </a:p>
          <a:p>
            <a:endParaRPr lang="en-US" dirty="0"/>
          </a:p>
          <a:p>
            <a:endParaRPr lang="en-US" dirty="0"/>
          </a:p>
          <a:p>
            <a:endParaRPr lang="en-US" dirty="0"/>
          </a:p>
          <a:p>
            <a:r>
              <a:rPr lang="en-US" dirty="0"/>
              <a:t>These were all improvements that brought better operation of the showroom management into one area of the system….</a:t>
            </a:r>
          </a:p>
          <a:p>
            <a:r>
              <a:rPr lang="en-US" dirty="0"/>
              <a:t>	</a:t>
            </a:r>
          </a:p>
        </p:txBody>
      </p:sp>
      <p:sp>
        <p:nvSpPr>
          <p:cNvPr id="4" name="Slide Number Placeholder 3"/>
          <p:cNvSpPr>
            <a:spLocks noGrp="1"/>
          </p:cNvSpPr>
          <p:nvPr>
            <p:ph type="sldNum" sz="quarter" idx="5"/>
          </p:nvPr>
        </p:nvSpPr>
        <p:spPr/>
        <p:txBody>
          <a:bodyPr/>
          <a:lstStyle/>
          <a:p>
            <a:fld id="{AFDE35EC-8E30-46DB-BB26-7B5C07E948AF}" type="slidenum">
              <a:rPr lang="en-US" smtClean="0"/>
              <a:t>21</a:t>
            </a:fld>
            <a:endParaRPr lang="en-US"/>
          </a:p>
        </p:txBody>
      </p:sp>
    </p:spTree>
    <p:extLst>
      <p:ext uri="{BB962C8B-B14F-4D97-AF65-F5344CB8AC3E}">
        <p14:creationId xmlns:p14="http://schemas.microsoft.com/office/powerpoint/2010/main" val="104376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228600">
              <a:buNone/>
            </a:pPr>
            <a:r>
              <a:rPr lang="en-US" dirty="0"/>
              <a:t>#1 </a:t>
            </a:r>
            <a:r>
              <a:rPr lang="en-US" dirty="0">
                <a:latin typeface="Helvetica" pitchFamily="2" charset="0"/>
              </a:rPr>
              <a:t>When we do not start showroom visits we end up with poor messaging to the customer such as: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We do not get the appt completed (and we end up following up about missing an appt when they were here)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No Follow up can be started after the visit because you cannot end what doesn’t exist.</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You have no record of the customer being here which skews all your reporting.</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You also lose valuable information for prospecting later and for coaching your salespeople on how to be better.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0" lvl="0" indent="-228600">
              <a:buNone/>
            </a:pPr>
            <a:r>
              <a:rPr lang="en-US" dirty="0"/>
              <a:t>#2 </a:t>
            </a:r>
            <a:r>
              <a:rPr lang="en-US" dirty="0">
                <a:latin typeface="Helvetica" pitchFamily="2" charset="0"/>
              </a:rPr>
              <a:t>When we do not end showroom visits we end up with many negative things happening</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Customers end up getting no follow up after they leave the dealership</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Because we have no follow up we end up finding out later that the customer bought from someone else because we never follow up timely.</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We end up not collecting information about the customers visit and situation (so we cannot use any of the details later when we need it for prospecting and coaching).</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We do not get customer’s marked as sold when they do buy.  This creates a poor after the sale experience and can lead to getting poor reviews.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If a visit is still open then we cannot log be-back visits (which ends up being </a:t>
            </a:r>
            <a:r>
              <a:rPr lang="en-US" u="sng" dirty="0">
                <a:latin typeface="Helvetica" pitchFamily="2" charset="0"/>
              </a:rPr>
              <a:t>missing visits</a:t>
            </a:r>
            <a:r>
              <a:rPr lang="en-US" dirty="0">
                <a:latin typeface="Helvetica" pitchFamily="2" charset="0"/>
              </a:rPr>
              <a:t> being logged and more incorrect or no messaging after the be-back visit).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latin typeface="Helvetica" pitchFamily="2" charset="0"/>
              </a:rPr>
              <a:t>Think About It:  Aren’t Be-Backs Important and Profitable?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22</a:t>
            </a:fld>
            <a:endParaRPr lang="en-US"/>
          </a:p>
        </p:txBody>
      </p:sp>
    </p:spTree>
    <p:extLst>
      <p:ext uri="{BB962C8B-B14F-4D97-AF65-F5344CB8AC3E}">
        <p14:creationId xmlns:p14="http://schemas.microsoft.com/office/powerpoint/2010/main" val="3016096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Maintaining the Sold log is very important for multiple reasons:</a:t>
            </a:r>
          </a:p>
          <a:p>
            <a:endParaRPr lang="en-US" dirty="0"/>
          </a:p>
          <a:p>
            <a:pPr marL="228600" indent="-228600">
              <a:buAutoNum type="arabicParenR"/>
            </a:pPr>
            <a:r>
              <a:rPr lang="en-US" dirty="0"/>
              <a:t>Deals marked as sold pending, on order or delivered are all displayed and control reporting and also follow up with the customer.</a:t>
            </a:r>
          </a:p>
          <a:p>
            <a:pPr marL="228600" indent="-228600">
              <a:buAutoNum type="arabicParenR"/>
            </a:pPr>
            <a:endParaRPr lang="en-US" dirty="0"/>
          </a:p>
          <a:p>
            <a:pPr marL="228600" indent="-228600">
              <a:buAutoNum type="arabicParenR"/>
            </a:pPr>
            <a:r>
              <a:rPr lang="en-US" dirty="0"/>
              <a:t>Are you marking deals as Pending? Why Not?</a:t>
            </a:r>
          </a:p>
          <a:p>
            <a:pPr marL="685800" lvl="1" indent="-228600">
              <a:buAutoNum type="alphaLcPeriod"/>
            </a:pPr>
            <a:r>
              <a:rPr lang="en-US" dirty="0"/>
              <a:t>You should be marking deals as Pending Finance or On Order when you are in situations like:</a:t>
            </a:r>
          </a:p>
          <a:p>
            <a:pPr marL="1143000" lvl="2" indent="-228600">
              <a:buAutoNum type="arabicPeriod"/>
            </a:pPr>
            <a:r>
              <a:rPr lang="en-US" dirty="0"/>
              <a:t>Deposits Taken</a:t>
            </a:r>
          </a:p>
          <a:p>
            <a:pPr marL="1143000" lvl="2" indent="-228600">
              <a:buAutoNum type="arabicPeriod"/>
            </a:pPr>
            <a:r>
              <a:rPr lang="en-US" dirty="0"/>
              <a:t>In the process of locating a vehicle</a:t>
            </a:r>
          </a:p>
          <a:p>
            <a:pPr marL="1143000" lvl="2" indent="-228600">
              <a:buAutoNum type="arabicPeriod"/>
            </a:pPr>
            <a:r>
              <a:rPr lang="en-US" dirty="0"/>
              <a:t>Or if you have a car ordered with the manufacture for a customer.</a:t>
            </a:r>
          </a:p>
          <a:p>
            <a:pPr marL="685800" lvl="1" indent="-228600">
              <a:buAutoNum type="alphaLcPeriod"/>
            </a:pPr>
            <a:r>
              <a:rPr lang="en-US" dirty="0"/>
              <a:t>By placing cars on order you will stop incorrect follow up on customers that are truly in a pending state.</a:t>
            </a:r>
          </a:p>
          <a:p>
            <a:pPr marL="685800" lvl="1" indent="-228600">
              <a:buAutoNum type="alphaLcPeriod"/>
            </a:pPr>
            <a:r>
              <a:rPr lang="en-US" dirty="0"/>
              <a:t>Also you should add and update notes on all pending deals as you have more info about the deal.</a:t>
            </a:r>
          </a:p>
          <a:p>
            <a:pPr marL="685800" lvl="1" indent="-228600">
              <a:buAutoNum type="alphaLcPeriod"/>
            </a:pPr>
            <a:endParaRPr lang="en-US" dirty="0"/>
          </a:p>
          <a:p>
            <a:pPr marL="228600" lvl="0" indent="-228600">
              <a:buAutoNum type="arabicParenR"/>
            </a:pPr>
            <a:r>
              <a:rPr lang="en-US" dirty="0"/>
              <a:t>Are you marking deals as Delivered and doing it promptly?</a:t>
            </a:r>
          </a:p>
          <a:p>
            <a:pPr marL="685800" lvl="1" indent="-228600">
              <a:buAutoNum type="alphaLcPeriod"/>
            </a:pPr>
            <a:r>
              <a:rPr lang="en-US" dirty="0"/>
              <a:t>Delivered deals show in 3 different states of delivered</a:t>
            </a:r>
          </a:p>
          <a:p>
            <a:pPr marL="1143000" lvl="2" indent="-228600">
              <a:buAutoNum type="arabicPeriod"/>
            </a:pPr>
            <a:r>
              <a:rPr lang="en-US" dirty="0"/>
              <a:t>Delivered with No Deal Number.</a:t>
            </a:r>
          </a:p>
          <a:p>
            <a:pPr marL="1600200" lvl="3" indent="-228600">
              <a:buAutoNum type="alphaLcPeriod"/>
            </a:pPr>
            <a:r>
              <a:rPr lang="en-US" dirty="0"/>
              <a:t>This indicates that the deal was marked delivered manually</a:t>
            </a:r>
          </a:p>
          <a:p>
            <a:pPr marL="1600200" lvl="3" indent="-228600">
              <a:buAutoNum type="alphaLcPeriod"/>
            </a:pPr>
            <a:r>
              <a:rPr lang="en-US" dirty="0"/>
              <a:t>This deal is not fully completed yet.</a:t>
            </a:r>
          </a:p>
          <a:p>
            <a:pPr marL="1143000" lvl="2" indent="-228600">
              <a:buAutoNum type="arabicPeriod"/>
            </a:pPr>
            <a:r>
              <a:rPr lang="en-US" dirty="0"/>
              <a:t>Delivered with a Deal Number (that is not underlined)</a:t>
            </a:r>
          </a:p>
          <a:p>
            <a:pPr marL="1600200" lvl="3" indent="-228600">
              <a:buAutoNum type="alphaLcPeriod"/>
            </a:pPr>
            <a:r>
              <a:rPr lang="en-US" dirty="0"/>
              <a:t>This indicates that the deal was marked delivered manually</a:t>
            </a:r>
          </a:p>
          <a:p>
            <a:pPr marL="1600200" lvl="3" indent="-228600">
              <a:buAutoNum type="alphaLcPeriod"/>
            </a:pPr>
            <a:r>
              <a:rPr lang="en-US" dirty="0"/>
              <a:t>This deal is not fully completed yet.</a:t>
            </a:r>
          </a:p>
          <a:p>
            <a:pPr marL="1600200" lvl="3" indent="-228600">
              <a:buAutoNum type="alphaLcPeriod"/>
            </a:pPr>
            <a:r>
              <a:rPr lang="en-US" dirty="0"/>
              <a:t>You have a deal# that was entered and it can be used to cross reference the DMS for more info not finalized.</a:t>
            </a:r>
          </a:p>
          <a:p>
            <a:pPr marL="1143000" lvl="2" indent="-228600">
              <a:buAutoNum type="arabicPeriod"/>
            </a:pPr>
            <a:r>
              <a:rPr lang="en-US" dirty="0"/>
              <a:t>Delivered with an Underlined Deal Number</a:t>
            </a:r>
          </a:p>
          <a:p>
            <a:pPr marL="1600200" lvl="3" indent="-228600">
              <a:buAutoNum type="alphaLcPeriod"/>
            </a:pPr>
            <a:r>
              <a:rPr lang="en-US" dirty="0"/>
              <a:t>This indicates that you have a fully booked out and finalized deal with complete F&amp;I information</a:t>
            </a:r>
          </a:p>
          <a:p>
            <a:pPr marL="228600" lvl="0" indent="-228600">
              <a:buAutoNum type="arabicParenR"/>
            </a:pPr>
            <a:endParaRPr lang="en-US" dirty="0"/>
          </a:p>
          <a:p>
            <a:pPr marL="228600" lvl="0" indent="-228600">
              <a:buAutoNum type="arabicParenR"/>
            </a:pPr>
            <a:r>
              <a:rPr lang="en-US" dirty="0"/>
              <a:t>A big reason for staying on top of the Sold Log daily is to ensure that Pending Deals are marked delivered as soon as they are burning gas.</a:t>
            </a:r>
          </a:p>
          <a:p>
            <a:pPr marL="228600" lvl="0" indent="-228600">
              <a:buAutoNum type="arabicParenR"/>
            </a:pPr>
            <a:r>
              <a:rPr lang="en-US" dirty="0"/>
              <a:t>Marking deals delivered controls prompt follow up with the customer about their sale</a:t>
            </a:r>
          </a:p>
          <a:p>
            <a:pPr marL="228600" lvl="0" indent="-228600">
              <a:buAutoNum type="arabicParenR"/>
            </a:pPr>
            <a:r>
              <a:rPr lang="en-US" dirty="0"/>
              <a:t>Also when deals fall through or if you have duplicated leads marked sold you can stay on top of these</a:t>
            </a:r>
          </a:p>
          <a:p>
            <a:pPr marL="228600" lvl="0" indent="-228600">
              <a:buAutoNum type="arabicParenR"/>
            </a:pPr>
            <a:r>
              <a:rPr lang="en-US" dirty="0"/>
              <a:t>Not doing this can lead to very bad situations…</a:t>
            </a:r>
          </a:p>
          <a:p>
            <a:pPr marL="1600200" lvl="3" indent="-228600">
              <a:buAutoNum type="alphaLcPeriod"/>
            </a:pPr>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23</a:t>
            </a:fld>
            <a:endParaRPr lang="en-US"/>
          </a:p>
        </p:txBody>
      </p:sp>
    </p:spTree>
    <p:extLst>
      <p:ext uri="{BB962C8B-B14F-4D97-AF65-F5344CB8AC3E}">
        <p14:creationId xmlns:p14="http://schemas.microsoft.com/office/powerpoint/2010/main" val="3914778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228600">
              <a:buNone/>
            </a:pPr>
            <a:r>
              <a:rPr lang="en-US" dirty="0"/>
              <a:t>#1 Show Cause: </a:t>
            </a:r>
            <a:r>
              <a:rPr lang="en-US" dirty="0">
                <a:latin typeface="Helvetica" pitchFamily="2" charset="0"/>
              </a:rPr>
              <a:t>Deals are not being marked Delivered.</a:t>
            </a:r>
            <a:endParaRPr lang="en-US" b="0" dirty="0">
              <a:latin typeface="Helvetica" pitchFamily="2" charset="0"/>
            </a:endParaRPr>
          </a:p>
          <a:p>
            <a:pPr marL="0" lvl="0" indent="-228600">
              <a:buNone/>
            </a:pPr>
            <a:r>
              <a:rPr lang="en-US" b="0" dirty="0">
                <a:latin typeface="Helvetica" pitchFamily="2" charset="0"/>
              </a:rPr>
              <a:t>     Show Effects: a. Your Sold Customers are not being followed up with timely.</a:t>
            </a:r>
            <a:endParaRPr lang="en-US"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If you are marking deals as Pending and not reviewing them to ensure that they are updated to delivered when they are burning gas then you end up not following up with customers on the sale of the car.</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Marking a deal delivered starts the follow up with the customer and should always be done promptly.  Do not wait for the DMS to update as this might not happen if a mismatch in information happens through F&amp;I.</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If deals are not mark sold (pending or delivered) then you end up still following up with customers about being interested in purchasing when they already have bought from you.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If you are not following up or following up with the wrong message then this can lead to bad reviews and even bad surveys.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latin typeface="Helvetica" pitchFamily="2"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latin typeface="Helvetica" pitchFamily="2" charset="0"/>
            </a:endParaRPr>
          </a:p>
          <a:p>
            <a:pPr marL="0" lvl="0" indent="-228600">
              <a:buNone/>
            </a:pPr>
            <a:r>
              <a:rPr lang="en-US" dirty="0"/>
              <a:t>#2 Show Cause: </a:t>
            </a:r>
            <a:r>
              <a:rPr lang="en-US" dirty="0">
                <a:latin typeface="Helvetica" pitchFamily="2" charset="0"/>
              </a:rPr>
              <a:t>F&amp;I Details are not being attached to deals.</a:t>
            </a:r>
            <a:endParaRPr lang="en-US" b="0" dirty="0">
              <a:latin typeface="Helvetica" pitchFamily="2" charset="0"/>
            </a:endParaRPr>
          </a:p>
          <a:p>
            <a:pPr marL="0" lvl="0" indent="-228600">
              <a:buNone/>
            </a:pPr>
            <a:r>
              <a:rPr lang="en-US" b="0" dirty="0">
                <a:latin typeface="Helvetica" pitchFamily="2" charset="0"/>
              </a:rPr>
              <a:t>     Show Effects: a. Inaccurate Reporting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If you do not have the front and back gross information entered on deals this affects reporting in a very negative way.</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dirty="0">
                <a:latin typeface="Helvetica" pitchFamily="2" charset="0"/>
              </a:rPr>
              <a:t>a.  Some reports of note that are affected are: </a:t>
            </a:r>
          </a:p>
          <a:p>
            <a:pPr marL="1600200" marR="0" lvl="3"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ROI Reporting</a:t>
            </a:r>
          </a:p>
          <a:p>
            <a:pPr marL="1600200" marR="0" lvl="3"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Any custom reports with Grosses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If duplicated Sold records are on the sold log then you will be double counting sales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Helvetica" pitchFamily="2" charset="0"/>
              </a:rPr>
              <a:t>If deals are not marked sold delivered then you could be excluding them from any report that is reporting on delivered deals only.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pitchFamily="2" charset="0"/>
              </a:rPr>
              <a:t>So, Think About It:  Are you giving your leadership team inaccurate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24</a:t>
            </a:fld>
            <a:endParaRPr lang="en-US"/>
          </a:p>
        </p:txBody>
      </p:sp>
    </p:spTree>
    <p:extLst>
      <p:ext uri="{BB962C8B-B14F-4D97-AF65-F5344CB8AC3E}">
        <p14:creationId xmlns:p14="http://schemas.microsoft.com/office/powerpoint/2010/main" val="2010315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updated our Sold Log for the day, you will still have questions.</a:t>
            </a:r>
          </a:p>
          <a:p>
            <a:endParaRPr lang="en-US" dirty="0"/>
          </a:p>
          <a:p>
            <a:r>
              <a:rPr lang="en-US" dirty="0"/>
              <a:t>That brings us to the DMS to CRM Sales Customer Matching report.  What is this report and why should I be looking at it…</a:t>
            </a:r>
          </a:p>
          <a:p>
            <a:endParaRPr lang="en-US" dirty="0"/>
          </a:p>
          <a:p>
            <a:pPr marL="228600" indent="-228600">
              <a:buAutoNum type="arabicPeriod"/>
            </a:pPr>
            <a:r>
              <a:rPr lang="en-US" dirty="0"/>
              <a:t>This is a mismatched Finalized sale screen</a:t>
            </a:r>
          </a:p>
          <a:p>
            <a:pPr marL="228600" indent="-228600">
              <a:buAutoNum type="arabicPeriod"/>
            </a:pPr>
            <a:r>
              <a:rPr lang="en-US" dirty="0"/>
              <a:t>Not every deal that you do will go all the way through from the Desk thru F&amp;I without any changes.  (actually roughly 25% to 50% of deals have something major change on the deal)</a:t>
            </a:r>
          </a:p>
          <a:p>
            <a:pPr marL="457200" lvl="1" indent="0">
              <a:buNone/>
            </a:pPr>
            <a:r>
              <a:rPr lang="en-US" dirty="0"/>
              <a:t>Things that typically change that cause a mis-match are:</a:t>
            </a:r>
          </a:p>
          <a:p>
            <a:pPr marL="1143000" lvl="2" indent="-228600">
              <a:buAutoNum type="alphaLcPeriod"/>
            </a:pPr>
            <a:r>
              <a:rPr lang="en-US" dirty="0"/>
              <a:t>You swap the car to a different vehicle (customer wants a different option of color)</a:t>
            </a:r>
          </a:p>
          <a:p>
            <a:pPr marL="1143000" lvl="2" indent="-228600">
              <a:buAutoNum type="alphaLcPeriod"/>
            </a:pPr>
            <a:r>
              <a:rPr lang="en-US" dirty="0"/>
              <a:t>You swap or change the buyer / co-buyer on the deal  (so it can get approved).</a:t>
            </a:r>
          </a:p>
          <a:p>
            <a:pPr marL="685800" lvl="1" indent="-228600">
              <a:buAutoNum type="alphaL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one area that sets VinSolutions atop the rest as we don’t ever assume the buyer in F&amp;I is the actual owner when there is a mis-match.  We put that information in front of you to make the human connection to ensure it is 100% correct.</a:t>
            </a:r>
          </a:p>
          <a:p>
            <a:pPr marL="0" lvl="0" indent="0">
              <a:buNone/>
            </a:pPr>
            <a:r>
              <a:rPr lang="en-US" dirty="0"/>
              <a:t>So knowing that, this is a major piece of the puzzle in getting things correct in the CRM.  Just because someone is the buyer on the deal in F&amp;I does not mean that they are in possession of the vehicle “The actual owner”.  </a:t>
            </a:r>
          </a:p>
          <a:p>
            <a:pPr marL="0" lvl="0" indent="0">
              <a:buNone/>
            </a:pPr>
            <a:endParaRPr lang="en-US" dirty="0"/>
          </a:p>
          <a:p>
            <a:pPr marL="0" lvl="0" indent="0">
              <a:buNone/>
            </a:pPr>
            <a:r>
              <a:rPr lang="en-US" dirty="0"/>
              <a:t>Story:  A few years back I bought my wife a brand new car, during the process at the dealership, I told the Salesperson to put her in the CRM as the buyer (I was just there to facilitate the purchasing of the car because she had bad credit).  He said he could not do that…blah blah blah, whatever.  So we went all the way through the process and the deal went through F&amp;I and auto matched up to me.  Fast forward a couple years,  I am now divorced and she still owns the car:</a:t>
            </a:r>
          </a:p>
          <a:p>
            <a:pPr marL="0" lvl="0" indent="0">
              <a:buNone/>
            </a:pPr>
            <a:r>
              <a:rPr lang="en-US" dirty="0"/>
              <a:t>Who do you thing the dealership is following up with in regards to the car?  ME</a:t>
            </a:r>
          </a:p>
          <a:p>
            <a:pPr marL="0" lvl="0" indent="0">
              <a:buNone/>
            </a:pPr>
            <a:r>
              <a:rPr lang="en-US" dirty="0"/>
              <a:t>Who do you think could care less about car:  Right, ME!!!</a:t>
            </a:r>
          </a:p>
          <a:p>
            <a:pPr marL="0" lvl="0" indent="0">
              <a:buNone/>
            </a:pPr>
            <a:endParaRPr lang="en-US" dirty="0"/>
          </a:p>
          <a:p>
            <a:pPr marL="0" lvl="0" indent="0">
              <a:buNone/>
            </a:pPr>
            <a:r>
              <a:rPr lang="en-US" dirty="0"/>
              <a:t>So important things to note:</a:t>
            </a:r>
          </a:p>
          <a:p>
            <a:pPr marL="228600" lvl="0" indent="-228600">
              <a:buAutoNum type="arabicPeriod"/>
            </a:pPr>
            <a:r>
              <a:rPr lang="en-US" dirty="0"/>
              <a:t>This area of the system is not fun or sexy</a:t>
            </a:r>
          </a:p>
          <a:p>
            <a:pPr marL="228600" lvl="0" indent="-228600">
              <a:buAutoNum type="arabicPeriod"/>
            </a:pPr>
            <a:r>
              <a:rPr lang="en-US" dirty="0"/>
              <a:t>It ties to the Sold log being 100% accurate</a:t>
            </a:r>
          </a:p>
          <a:p>
            <a:pPr marL="228600" lvl="0" indent="-228600">
              <a:buAutoNum type="arabicPeriod"/>
            </a:pPr>
            <a:r>
              <a:rPr lang="en-US" dirty="0"/>
              <a:t>Which in turn controls making sure that all your reports are accurate</a:t>
            </a:r>
          </a:p>
          <a:p>
            <a:pPr marL="228600" lvl="0" indent="-228600">
              <a:buAutoNum type="arabicPeriod"/>
            </a:pPr>
            <a:r>
              <a:rPr lang="en-US" dirty="0"/>
              <a:t>And last but not least, ensuring that the Financial information is correctly associated to the proper lead and buyer in the CRM, control the right messaging to the right person at the right time.</a:t>
            </a:r>
          </a:p>
        </p:txBody>
      </p:sp>
      <p:sp>
        <p:nvSpPr>
          <p:cNvPr id="4" name="Slide Number Placeholder 3"/>
          <p:cNvSpPr>
            <a:spLocks noGrp="1"/>
          </p:cNvSpPr>
          <p:nvPr>
            <p:ph type="sldNum" sz="quarter" idx="5"/>
          </p:nvPr>
        </p:nvSpPr>
        <p:spPr/>
        <p:txBody>
          <a:bodyPr/>
          <a:lstStyle/>
          <a:p>
            <a:fld id="{AFDE35EC-8E30-46DB-BB26-7B5C07E948AF}" type="slidenum">
              <a:rPr lang="en-US" smtClean="0"/>
              <a:t>25</a:t>
            </a:fld>
            <a:endParaRPr lang="en-US"/>
          </a:p>
        </p:txBody>
      </p:sp>
    </p:spTree>
    <p:extLst>
      <p:ext uri="{BB962C8B-B14F-4D97-AF65-F5344CB8AC3E}">
        <p14:creationId xmlns:p14="http://schemas.microsoft.com/office/powerpoint/2010/main" val="3514461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pitchFamily="2" charset="0"/>
              </a:rPr>
              <a:t>What is </a:t>
            </a:r>
            <a:r>
              <a:rPr lang="en-US" dirty="0" err="1">
                <a:latin typeface="Helvetica" pitchFamily="2" charset="0"/>
              </a:rPr>
              <a:t>Buttonology</a:t>
            </a:r>
            <a:r>
              <a:rPr lang="en-US" dirty="0">
                <a:latin typeface="Helvetica" pitchFamily="2" charset="0"/>
              </a:rPr>
              <a:t> (B)</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latin typeface="Helvetica" pitchFamily="2" charset="0"/>
              </a:rPr>
              <a:t>The Art or Practice of clicking buttons to trigger an action or to make tasks Go Away.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Helvetica" pitchFamily="2"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pitchFamily="2" charset="0"/>
              </a:rPr>
              <a:t>What is Dealership Growth (DG)</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dirty="0">
                <a:latin typeface="Helvetica" pitchFamily="2" charset="0"/>
              </a:rPr>
              <a:t>Practice of collecting information for use in making educated decisions that increase units sold and grosses.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6</a:t>
            </a:fld>
            <a:endParaRPr lang="en-US"/>
          </a:p>
        </p:txBody>
      </p:sp>
    </p:spTree>
    <p:extLst>
      <p:ext uri="{BB962C8B-B14F-4D97-AF65-F5344CB8AC3E}">
        <p14:creationId xmlns:p14="http://schemas.microsoft.com/office/powerpoint/2010/main" val="1805309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228600">
              <a:buNone/>
            </a:pPr>
            <a:r>
              <a:rPr lang="en-US" dirty="0"/>
              <a:t>#1 Show Cause: </a:t>
            </a:r>
            <a:r>
              <a:rPr lang="en-US" dirty="0">
                <a:latin typeface="Helvetica" pitchFamily="2" charset="0"/>
              </a:rPr>
              <a:t>We don’t have time to do this!!!</a:t>
            </a:r>
            <a:endParaRPr lang="en-US" b="0" dirty="0">
              <a:latin typeface="Helvetica" pitchFamily="2" charset="0"/>
            </a:endParaRP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     Show Effects: a. Missing Customers</a:t>
            </a:r>
            <a:br>
              <a:rPr lang="en-US" b="0" dirty="0">
                <a:latin typeface="Helvetica" pitchFamily="2" charset="0"/>
              </a:rPr>
            </a:br>
            <a:r>
              <a:rPr lang="en-US" b="0" dirty="0">
                <a:latin typeface="Helvetica" pitchFamily="2" charset="0"/>
              </a:rPr>
              <a:t>                           b. Inaccurate Sold Log Reporting</a:t>
            </a:r>
            <a:br>
              <a:rPr lang="en-US" b="0" dirty="0">
                <a:latin typeface="Helvetica" pitchFamily="2" charset="0"/>
              </a:rPr>
            </a:br>
            <a:r>
              <a:rPr lang="en-US" b="0" dirty="0">
                <a:latin typeface="Helvetica" pitchFamily="2" charset="0"/>
              </a:rPr>
              <a:t>                           c. Inaccurate ROI</a:t>
            </a:r>
            <a:br>
              <a:rPr lang="en-US" dirty="0">
                <a:latin typeface="Helvetica" pitchFamily="2" charset="0"/>
              </a:rPr>
            </a:br>
            <a:r>
              <a:rPr lang="en-US" dirty="0">
                <a:latin typeface="Helvetica" pitchFamily="2" charset="0"/>
              </a:rPr>
              <a:t>                           d. No Equity Calculations</a:t>
            </a:r>
          </a:p>
          <a:p>
            <a:pPr marL="0" marR="0" lvl="0" indent="-228600" algn="l" defTabSz="914400" rtl="0" eaLnBrk="1" fontAlgn="auto" latinLnBrk="0" hangingPunct="1">
              <a:lnSpc>
                <a:spcPct val="100000"/>
              </a:lnSpc>
              <a:spcBef>
                <a:spcPts val="0"/>
              </a:spcBef>
              <a:spcAft>
                <a:spcPts val="0"/>
              </a:spcAft>
              <a:buClrTx/>
              <a:buSzTx/>
              <a:buFontTx/>
              <a:buNone/>
              <a:tabLst/>
              <a:defRPr/>
            </a:pPr>
            <a:endParaRPr lang="en-US" b="0" dirty="0">
              <a:latin typeface="Helvetica" pitchFamily="2" charset="0"/>
            </a:endParaRP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If you are not spending a little time each and making sure that this information is matched up to your sold leads in the CRM, then you will end up in a bunch of bad situation.  If any deals are in here then you do not have the financial information complete in your CRM. So…</a:t>
            </a:r>
          </a:p>
          <a:p>
            <a:pPr marL="4572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latin typeface="Helvetica" pitchFamily="2" charset="0"/>
              </a:rPr>
              <a:t>We just got done talking about the sold log and providing bad information to your leadership team.  So make sure you are working this in conjunction with updating the Sold Log daily.</a:t>
            </a:r>
          </a:p>
          <a:p>
            <a:pPr marL="4572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latin typeface="Helvetica" pitchFamily="2" charset="0"/>
              </a:rPr>
              <a:t>That makes all your reporting incorrect including: being able to track out your marketing spend and accurate ROI information</a:t>
            </a:r>
          </a:p>
          <a:p>
            <a:pPr marL="4572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latin typeface="Helvetica" pitchFamily="2" charset="0"/>
              </a:rPr>
              <a:t>If you do not have your F&amp;I information associated to your leads in the CRM, then you are missing vital equity information that you need to make deals (2 to 4 year from now) – That vehicle buy-back / trade up and out sweet spot.</a:t>
            </a:r>
          </a:p>
          <a:p>
            <a:pPr marL="4572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latin typeface="Helvetica" pitchFamily="2" charset="0"/>
              </a:rPr>
              <a:t>And also, you very well could be (and probably are) missing customers and/or leads.  This is very common in lease return situations.</a:t>
            </a:r>
          </a:p>
          <a:p>
            <a:pPr marL="4572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But let me tell you another true story.  A little while back I had one of my dealers call me and say “We sold this customer a car 5 years ago and they are not in the CRM, something is broken). I went in and searched all around the CRM in various ways and also could not find the customer.  So I went into the DMS to CRM customer matching report and looked for the customer/deal number and low and behold it was sitting there from 5 years ago.  Keep in mind this dealership had been on VinSolutions for many years prior.  Come to find out that the salesperson and desk skipped using and putting the information in the CRM so when the deal came back it had nothing to match to. So….</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latin typeface="Helvetica" pitchFamily="2" charset="0"/>
              </a:rPr>
              <a:t>Not only was their reporting off.</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latin typeface="Helvetica" pitchFamily="2" charset="0"/>
              </a:rPr>
              <a:t>They did not have any equity information on the customer</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latin typeface="Helvetica" pitchFamily="2" charset="0"/>
              </a:rPr>
              <a:t>And also had not been doing any sold follow up on this customer.  Ever!!!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I hope that gives you an idea of how important this is.  You will not have massive amounts of deals in here, most days you won’t have any.  But when you do, get them matched up daily.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So,  Think About It: Are you communicating with the correct owner/driver of the vehicle and or ensure you are following up period?</a:t>
            </a:r>
          </a:p>
          <a:p>
            <a:pPr marL="0" lvl="0" indent="-228600">
              <a:buNone/>
            </a:pPr>
            <a:endParaRPr lang="en-US" dirty="0"/>
          </a:p>
          <a:p>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26</a:t>
            </a:fld>
            <a:endParaRPr lang="en-US"/>
          </a:p>
        </p:txBody>
      </p:sp>
    </p:spTree>
    <p:extLst>
      <p:ext uri="{BB962C8B-B14F-4D97-AF65-F5344CB8AC3E}">
        <p14:creationId xmlns:p14="http://schemas.microsoft.com/office/powerpoint/2010/main" val="1138492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is the Unanswered Email and Text Messages report.</a:t>
            </a:r>
          </a:p>
          <a:p>
            <a:endParaRPr lang="en-US" dirty="0"/>
          </a:p>
          <a:p>
            <a:r>
              <a:rPr lang="en-US" dirty="0"/>
              <a:t>This report will show you all emails and text messages that have not been responded to.</a:t>
            </a:r>
          </a:p>
          <a:p>
            <a:endParaRPr lang="en-US" dirty="0"/>
          </a:p>
          <a:p>
            <a:r>
              <a:rPr lang="en-US" dirty="0"/>
              <a:t>Let me ask a question:  </a:t>
            </a:r>
          </a:p>
          <a:p>
            <a:r>
              <a:rPr lang="en-US" dirty="0"/>
              <a:t>Who thinks it is vital that we are control of conversations with customers and should be the last ones to communicate with them?</a:t>
            </a:r>
          </a:p>
          <a:p>
            <a:endParaRPr lang="en-US" dirty="0"/>
          </a:p>
          <a:p>
            <a:r>
              <a:rPr lang="en-US" dirty="0"/>
              <a:t>So some things that this report will show you quickly is:</a:t>
            </a:r>
          </a:p>
          <a:p>
            <a:endParaRPr lang="en-US" dirty="0"/>
          </a:p>
          <a:p>
            <a:r>
              <a:rPr lang="en-US" dirty="0"/>
              <a:t>#1 How many emails/text messages are unanswered.</a:t>
            </a:r>
          </a:p>
          <a:p>
            <a:endParaRPr lang="en-US" dirty="0"/>
          </a:p>
          <a:p>
            <a:r>
              <a:rPr lang="en-US" dirty="0"/>
              <a:t>#2 This column will show you how many days ago the message came in.</a:t>
            </a:r>
          </a:p>
          <a:p>
            <a:endParaRPr lang="en-US" dirty="0"/>
          </a:p>
          <a:p>
            <a:r>
              <a:rPr lang="en-US" dirty="0"/>
              <a:t>Is anyone in here a little bothered by the fact, that a customer texted us 6 days ago and we never replied…(show of hands)</a:t>
            </a:r>
          </a:p>
          <a:p>
            <a:endParaRPr lang="en-US" dirty="0"/>
          </a:p>
          <a:p>
            <a:endParaRPr lang="en-US" dirty="0"/>
          </a:p>
          <a:p>
            <a:r>
              <a:rPr lang="en-US" dirty="0"/>
              <a:t>All managers should have this favorited in you insights screen.  You can also create a version of this and have it emailed out to you o a daily basis as well.  So there is really no reason you should not be looking at this and holding your team accountable to making sure you are in control of customer conversations.</a:t>
            </a:r>
          </a:p>
        </p:txBody>
      </p:sp>
      <p:sp>
        <p:nvSpPr>
          <p:cNvPr id="4" name="Slide Number Placeholder 3"/>
          <p:cNvSpPr>
            <a:spLocks noGrp="1"/>
          </p:cNvSpPr>
          <p:nvPr>
            <p:ph type="sldNum" sz="quarter" idx="5"/>
          </p:nvPr>
        </p:nvSpPr>
        <p:spPr/>
        <p:txBody>
          <a:bodyPr/>
          <a:lstStyle/>
          <a:p>
            <a:fld id="{AFDE35EC-8E30-46DB-BB26-7B5C07E948AF}" type="slidenum">
              <a:rPr lang="en-US" smtClean="0"/>
              <a:t>27</a:t>
            </a:fld>
            <a:endParaRPr lang="en-US"/>
          </a:p>
        </p:txBody>
      </p:sp>
    </p:spTree>
    <p:extLst>
      <p:ext uri="{BB962C8B-B14F-4D97-AF65-F5344CB8AC3E}">
        <p14:creationId xmlns:p14="http://schemas.microsoft.com/office/powerpoint/2010/main" val="3998623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228600">
              <a:buNone/>
            </a:pPr>
            <a:r>
              <a:rPr lang="en-US" dirty="0"/>
              <a:t>#1 Show Cause: </a:t>
            </a:r>
            <a:r>
              <a:rPr lang="en-US" b="0" dirty="0">
                <a:latin typeface="Helvetica" pitchFamily="2" charset="0"/>
              </a:rPr>
              <a:t>Customers are replying to managers and the tasks are being dismissed.     </a:t>
            </a:r>
          </a:p>
          <a:p>
            <a:pPr marL="0" lvl="0" indent="-228600">
              <a:buNone/>
            </a:pPr>
            <a:r>
              <a:rPr lang="en-US" b="0" dirty="0">
                <a:latin typeface="Helvetica" pitchFamily="2" charset="0"/>
              </a:rPr>
              <a:t>     Show Effects: a. Customers feel like you don’t care</a:t>
            </a:r>
            <a:br>
              <a:rPr lang="en-US" b="0" dirty="0">
                <a:latin typeface="Helvetica" pitchFamily="2" charset="0"/>
              </a:rPr>
            </a:br>
            <a:r>
              <a:rPr lang="en-US" b="0" dirty="0">
                <a:latin typeface="Helvetica" pitchFamily="2" charset="0"/>
              </a:rPr>
              <a:t>                           b. Reputation Management</a:t>
            </a:r>
            <a:endParaRPr lang="en-US" dirty="0"/>
          </a:p>
          <a:p>
            <a:endParaRPr lang="en-US" dirty="0"/>
          </a:p>
          <a:p>
            <a:r>
              <a:rPr lang="en-US" dirty="0"/>
              <a:t>Let me ask you a question: Your Dealer Rater / Website reviews and all those kind of things that your always looking at…  </a:t>
            </a:r>
          </a:p>
          <a:p>
            <a:r>
              <a:rPr lang="en-US" dirty="0"/>
              <a:t>Does it matter to you if the customer gives you a BAD REVIEW?</a:t>
            </a:r>
          </a:p>
          <a:p>
            <a:endParaRPr lang="en-US" dirty="0"/>
          </a:p>
          <a:p>
            <a:r>
              <a:rPr lang="en-US" dirty="0"/>
              <a:t>Situational Story</a:t>
            </a:r>
          </a:p>
          <a:p>
            <a:r>
              <a:rPr lang="en-US" dirty="0"/>
              <a:t>When you see one of those customer pop up on here, 9 times out of 10, are you surprised. Or is it a name or situation that you recognized.</a:t>
            </a:r>
          </a:p>
          <a:p>
            <a:r>
              <a:rPr lang="en-US" dirty="0"/>
              <a:t>Not always but most of the time, customers will typically give you a chance to right a wrong situation. </a:t>
            </a:r>
          </a:p>
          <a:p>
            <a:r>
              <a:rPr lang="en-US" dirty="0"/>
              <a:t>If you have one of the automated emails going out from your GSM/GM or Owner that is all about asking the customer about their experience and did we help them, and they are rarely logging into the CRM, are we getting these responded to?  If not then when you get that BAD REVIEW – Are you Surprised…..  You missed the opportunity to right the situation.  All the managers see this report, so there is no reason that emails like this should ever go unanswered.</a:t>
            </a:r>
          </a:p>
          <a:p>
            <a:endParaRPr lang="en-US" dirty="0"/>
          </a:p>
          <a:p>
            <a:r>
              <a:rPr lang="en-US" dirty="0"/>
              <a:t>Let me ask you another question (Let me see a show of hands).</a:t>
            </a:r>
          </a:p>
          <a:p>
            <a:r>
              <a:rPr lang="en-US" dirty="0"/>
              <a:t>Have you ever looked at customer record in the CRM and seen emails or text messages from a customer, actually telling you they want to spend money and the message goes unanswered? </a:t>
            </a:r>
          </a:p>
          <a:p>
            <a:r>
              <a:rPr lang="en-US" dirty="0"/>
              <a:t>Well it happens way more than you would like to believe.  This is 100% costing you car deals and if you are looking at this report throughout the day.  You can see it and catch it before you lose that deal.</a:t>
            </a:r>
          </a:p>
          <a:p>
            <a:endParaRPr lang="en-US" dirty="0"/>
          </a:p>
          <a:p>
            <a:endParaRPr lang="en-US" dirty="0"/>
          </a:p>
          <a:p>
            <a:pPr marL="0" lvl="0" indent="-228600">
              <a:buNone/>
            </a:pPr>
            <a:r>
              <a:rPr lang="en-US" dirty="0"/>
              <a:t>#2 Show Cause: </a:t>
            </a:r>
            <a:r>
              <a:rPr lang="en-US" b="0" dirty="0">
                <a:latin typeface="Helvetica" pitchFamily="2" charset="0"/>
              </a:rPr>
              <a:t>I have a person that always shows up on this report.     </a:t>
            </a: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     Show Effects: a. They aren’t utilizing the CRM to communicate with your customers</a:t>
            </a:r>
          </a:p>
          <a:p>
            <a:pPr marL="0" marR="0" lvl="0" indent="-228600" algn="l" defTabSz="914400" rtl="0" eaLnBrk="1" fontAlgn="auto" latinLnBrk="0" hangingPunct="1">
              <a:lnSpc>
                <a:spcPct val="100000"/>
              </a:lnSpc>
              <a:spcBef>
                <a:spcPts val="0"/>
              </a:spcBef>
              <a:spcAft>
                <a:spcPts val="0"/>
              </a:spcAft>
              <a:buClrTx/>
              <a:buSzTx/>
              <a:buFontTx/>
              <a:buNone/>
              <a:tabLst/>
              <a:defRPr/>
            </a:pPr>
            <a:endParaRPr lang="en-US" b="0" dirty="0">
              <a:latin typeface="Helvetica" pitchFamily="2" charset="0"/>
            </a:endParaRP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Let me ask you a question:</a:t>
            </a: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Is this message being responded to? ***  Maybe ***</a:t>
            </a: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How do you know? *** You can’t unless you are </a:t>
            </a:r>
            <a:r>
              <a:rPr lang="en-US" b="0" dirty="0" err="1">
                <a:latin typeface="Helvetica" pitchFamily="2" charset="0"/>
              </a:rPr>
              <a:t>CC’d</a:t>
            </a:r>
            <a:r>
              <a:rPr lang="en-US" b="0" dirty="0">
                <a:latin typeface="Helvetica" pitchFamily="2" charset="0"/>
              </a:rPr>
              <a:t> on the email/text string ***</a:t>
            </a: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Is your dealership possibly at risk of opt in/out liability (especially with texting from personal devices)</a:t>
            </a:r>
          </a:p>
          <a:p>
            <a:pPr marL="0" marR="0" lvl="0" indent="-228600" algn="l" defTabSz="914400" rtl="0" eaLnBrk="1" fontAlgn="auto" latinLnBrk="0" hangingPunct="1">
              <a:lnSpc>
                <a:spcPct val="100000"/>
              </a:lnSpc>
              <a:spcBef>
                <a:spcPts val="0"/>
              </a:spcBef>
              <a:spcAft>
                <a:spcPts val="0"/>
              </a:spcAft>
              <a:buClrTx/>
              <a:buSzTx/>
              <a:buFontTx/>
              <a:buNone/>
              <a:tabLst/>
              <a:defRPr/>
            </a:pPr>
            <a:endParaRPr lang="en-US" b="0" dirty="0">
              <a:latin typeface="Helvetica" pitchFamily="2" charset="0"/>
            </a:endParaRP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So we talked earlier about accountability and knowing what is going on in your dealership and being in control of the customer experience. </a:t>
            </a:r>
          </a:p>
          <a:p>
            <a:pPr marL="0" marR="0" lvl="0" indent="-228600" algn="l" defTabSz="914400" rtl="0" eaLnBrk="1" fontAlgn="auto" latinLnBrk="0" hangingPunct="1">
              <a:lnSpc>
                <a:spcPct val="100000"/>
              </a:lnSpc>
              <a:spcBef>
                <a:spcPts val="0"/>
              </a:spcBef>
              <a:spcAft>
                <a:spcPts val="0"/>
              </a:spcAft>
              <a:buClrTx/>
              <a:buSzTx/>
              <a:buFontTx/>
              <a:buNone/>
              <a:tabLst/>
              <a:defRPr/>
            </a:pPr>
            <a:endParaRPr lang="en-US" b="0" dirty="0">
              <a:latin typeface="Helvetica" pitchFamily="2" charset="0"/>
            </a:endParaRP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b="0" dirty="0">
                <a:latin typeface="Helvetica" pitchFamily="2" charset="0"/>
              </a:rPr>
              <a:t>So….  Think About It: </a:t>
            </a:r>
            <a:r>
              <a:rPr lang="en-US" b="0" dirty="0">
                <a:solidFill>
                  <a:srgbClr val="FF0000"/>
                </a:solidFill>
                <a:latin typeface="Helvetica" pitchFamily="2" charset="0"/>
              </a:rPr>
              <a:t>If it isn’t happening in the CRM ________ !!!  </a:t>
            </a: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latin typeface="Helvetica" pitchFamily="2" charset="0"/>
              </a:rPr>
              <a:t>Ask - Who wants to finish the statement???</a:t>
            </a:r>
            <a:endParaRPr lang="en-US" b="0" dirty="0">
              <a:latin typeface="Helvetica" pitchFamily="2" charset="0"/>
            </a:endParaRPr>
          </a:p>
          <a:p>
            <a:pPr marL="0" lvl="0" indent="-228600">
              <a:buNone/>
            </a:pPr>
            <a:endParaRPr lang="en-US" dirty="0"/>
          </a:p>
          <a:p>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28</a:t>
            </a:fld>
            <a:endParaRPr lang="en-US"/>
          </a:p>
        </p:txBody>
      </p:sp>
    </p:spTree>
    <p:extLst>
      <p:ext uri="{BB962C8B-B14F-4D97-AF65-F5344CB8AC3E}">
        <p14:creationId xmlns:p14="http://schemas.microsoft.com/office/powerpoint/2010/main" val="1060705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but certainly not least….  We are going to look at the Active Leads without Future Follow Up.</a:t>
            </a:r>
          </a:p>
          <a:p>
            <a:endParaRPr lang="en-US" dirty="0"/>
          </a:p>
          <a:p>
            <a:r>
              <a:rPr lang="en-US" dirty="0"/>
              <a:t>This report is critical in that these leads have fallen into what I like to call the BLACKHOLE…</a:t>
            </a:r>
          </a:p>
          <a:p>
            <a:endParaRPr lang="en-US" dirty="0"/>
          </a:p>
          <a:p>
            <a:r>
              <a:rPr lang="en-US" dirty="0"/>
              <a:t>These leads are still Active which means the customer has not bought yet or taken themselves out of the market.</a:t>
            </a:r>
          </a:p>
          <a:p>
            <a:endParaRPr lang="en-US" dirty="0"/>
          </a:p>
          <a:p>
            <a:endParaRPr lang="en-US" dirty="0"/>
          </a:p>
          <a:p>
            <a:r>
              <a:rPr lang="en-US" dirty="0"/>
              <a:t>When reviewing this I keep in mind that this report is a symptom of some other problems.  In all likelihood you have some processes in your store that are not fully optimized.</a:t>
            </a:r>
          </a:p>
          <a:p>
            <a:endParaRPr lang="en-US" dirty="0"/>
          </a:p>
          <a:p>
            <a:r>
              <a:rPr lang="en-US" dirty="0"/>
              <a:t>Some reasons for things being in here can be:</a:t>
            </a:r>
          </a:p>
          <a:p>
            <a:pPr marL="228600" indent="-228600">
              <a:buAutoNum type="arabicPeriod"/>
            </a:pPr>
            <a:r>
              <a:rPr lang="en-US" dirty="0"/>
              <a:t>My process ran out of events (such as, say I have a shorter process for my TrueCar leads that runs 20 days and this lead is 30 days old).  What is next???</a:t>
            </a:r>
          </a:p>
          <a:p>
            <a:pPr marL="228600" indent="-228600">
              <a:buAutoNum type="arabicPeriod"/>
            </a:pPr>
            <a:r>
              <a:rPr lang="en-US" dirty="0"/>
              <a:t>You have appointments that have either been cancelled or never got handled when the customer did not show (aka, appt did not get marked missed).</a:t>
            </a:r>
          </a:p>
          <a:p>
            <a:pPr marL="228600" indent="-228600">
              <a:buAutoNum type="arabicPeriod"/>
            </a:pPr>
            <a:r>
              <a:rPr lang="en-US" dirty="0"/>
              <a:t>You could also have some process that is not configured properly to handle the leads in the best manner or </a:t>
            </a:r>
          </a:p>
          <a:p>
            <a:pPr marL="228600" indent="-228600">
              <a:buAutoNum type="arabicPeriod"/>
            </a:pPr>
            <a:r>
              <a:rPr lang="en-US" dirty="0"/>
              <a:t>You have a process termination setting setup differently than what you are expecting.</a:t>
            </a:r>
          </a:p>
          <a:p>
            <a:pPr marL="228600" indent="-228600">
              <a:buAutoNum type="arabicPeriod"/>
            </a:pPr>
            <a:endParaRPr lang="en-US" dirty="0"/>
          </a:p>
          <a:p>
            <a:pPr marL="0" indent="0">
              <a:buNone/>
            </a:pPr>
            <a:endParaRPr lang="en-US" dirty="0"/>
          </a:p>
          <a:p>
            <a:pPr marL="0" indent="0">
              <a:buNone/>
            </a:pPr>
            <a:r>
              <a:rPr lang="en-US" dirty="0"/>
              <a:t>Again, these are all symptoms to other problems.  This should be viewed daily to look for why are the leads getting here and to do something with the leads that are here.</a:t>
            </a:r>
          </a:p>
          <a:p>
            <a:pPr marL="0" indent="0">
              <a:buNone/>
            </a:pPr>
            <a:endParaRPr lang="en-US" dirty="0"/>
          </a:p>
          <a:p>
            <a:pPr marL="0" indent="0">
              <a:buNone/>
            </a:pPr>
            <a:r>
              <a:rPr lang="en-US" dirty="0"/>
              <a:t>I will cover a couple of suggestions and situation for handling leads that are here.</a:t>
            </a:r>
          </a:p>
        </p:txBody>
      </p:sp>
      <p:sp>
        <p:nvSpPr>
          <p:cNvPr id="4" name="Slide Number Placeholder 3"/>
          <p:cNvSpPr>
            <a:spLocks noGrp="1"/>
          </p:cNvSpPr>
          <p:nvPr>
            <p:ph type="sldNum" sz="quarter" idx="5"/>
          </p:nvPr>
        </p:nvSpPr>
        <p:spPr/>
        <p:txBody>
          <a:bodyPr/>
          <a:lstStyle/>
          <a:p>
            <a:fld id="{AFDE35EC-8E30-46DB-BB26-7B5C07E948AF}" type="slidenum">
              <a:rPr lang="en-US" smtClean="0"/>
              <a:t>29</a:t>
            </a:fld>
            <a:endParaRPr lang="en-US"/>
          </a:p>
        </p:txBody>
      </p:sp>
    </p:spTree>
    <p:extLst>
      <p:ext uri="{BB962C8B-B14F-4D97-AF65-F5344CB8AC3E}">
        <p14:creationId xmlns:p14="http://schemas.microsoft.com/office/powerpoint/2010/main" val="3936219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highlight leads in bulk by checking the checkbox next to each.</a:t>
            </a:r>
          </a:p>
          <a:p>
            <a:endParaRPr lang="en-US" dirty="0"/>
          </a:p>
          <a:p>
            <a:r>
              <a:rPr lang="en-US" dirty="0"/>
              <a:t>In the select Action dropdown you have a series of things you can do.</a:t>
            </a:r>
          </a:p>
          <a:p>
            <a:pPr marL="228600" indent="-228600">
              <a:buAutoNum type="arabicPeriod"/>
            </a:pPr>
            <a:r>
              <a:rPr lang="en-US" dirty="0"/>
              <a:t>You can drop them quickly into a custom process such as a re-engage customer process</a:t>
            </a:r>
          </a:p>
          <a:p>
            <a:pPr marL="228600" indent="-228600">
              <a:buAutoNum type="arabicPeriod"/>
            </a:pPr>
            <a:r>
              <a:rPr lang="en-US" dirty="0"/>
              <a:t>You can create tasks or alerts for you sales people to handle these in a certain way or</a:t>
            </a:r>
          </a:p>
          <a:p>
            <a:pPr marL="228600" indent="-228600">
              <a:buAutoNum type="arabicPeriod"/>
            </a:pPr>
            <a:r>
              <a:rPr lang="en-US" dirty="0"/>
              <a:t>You can mark leads lost in bulk (an example of this would be leads that are older than a year that have had no attempted contact in the last 30 days)</a:t>
            </a:r>
          </a:p>
          <a:p>
            <a:pPr marL="228600" indent="-228600">
              <a:buAutoNum type="arabicPeriod"/>
            </a:pPr>
            <a:endParaRPr lang="en-US" dirty="0"/>
          </a:p>
          <a:p>
            <a:pPr marL="0" indent="0">
              <a:buNone/>
            </a:pPr>
            <a:r>
              <a:rPr lang="en-US" dirty="0"/>
              <a:t>No matter what the situation, you should always determine what the root issue is and go after solving it.  Doing an action is more of a Band-Aid on the situation.</a:t>
            </a:r>
          </a:p>
        </p:txBody>
      </p:sp>
      <p:sp>
        <p:nvSpPr>
          <p:cNvPr id="4" name="Slide Number Placeholder 3"/>
          <p:cNvSpPr>
            <a:spLocks noGrp="1"/>
          </p:cNvSpPr>
          <p:nvPr>
            <p:ph type="sldNum" sz="quarter" idx="5"/>
          </p:nvPr>
        </p:nvSpPr>
        <p:spPr/>
        <p:txBody>
          <a:bodyPr/>
          <a:lstStyle/>
          <a:p>
            <a:fld id="{AFDE35EC-8E30-46DB-BB26-7B5C07E948AF}" type="slidenum">
              <a:rPr lang="en-US" smtClean="0"/>
              <a:t>30</a:t>
            </a:fld>
            <a:endParaRPr lang="en-US"/>
          </a:p>
        </p:txBody>
      </p:sp>
    </p:spTree>
    <p:extLst>
      <p:ext uri="{BB962C8B-B14F-4D97-AF65-F5344CB8AC3E}">
        <p14:creationId xmlns:p14="http://schemas.microsoft.com/office/powerpoint/2010/main" val="2594878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common situation (especially if you have lots of leads on this list).</a:t>
            </a:r>
          </a:p>
          <a:p>
            <a:endParaRPr lang="en-US" dirty="0"/>
          </a:p>
          <a:p>
            <a:r>
              <a:rPr lang="en-US" dirty="0"/>
              <a:t>Say it is the end of the month, and you have some good incentives on Honda Accords.  You can apply filter and look for all the Honda Accords and then fire off an email tasks to the sales rep to send out a certain email template.</a:t>
            </a:r>
          </a:p>
          <a:p>
            <a:endParaRPr lang="en-US" dirty="0"/>
          </a:p>
          <a:p>
            <a:r>
              <a:rPr lang="en-US" dirty="0"/>
              <a:t>This allows you to tackle a bigger problem with a pinpoint plan of attack. </a:t>
            </a:r>
          </a:p>
          <a:p>
            <a:endParaRPr lang="en-US" dirty="0"/>
          </a:p>
          <a:p>
            <a:r>
              <a:rPr lang="en-US" dirty="0"/>
              <a:t>Note:  those leads will soon be back in here so you need to find out the root issue and solve it for a long term real fix.</a:t>
            </a:r>
          </a:p>
        </p:txBody>
      </p:sp>
      <p:sp>
        <p:nvSpPr>
          <p:cNvPr id="4" name="Slide Number Placeholder 3"/>
          <p:cNvSpPr>
            <a:spLocks noGrp="1"/>
          </p:cNvSpPr>
          <p:nvPr>
            <p:ph type="sldNum" sz="quarter" idx="5"/>
          </p:nvPr>
        </p:nvSpPr>
        <p:spPr/>
        <p:txBody>
          <a:bodyPr/>
          <a:lstStyle/>
          <a:p>
            <a:fld id="{AFDE35EC-8E30-46DB-BB26-7B5C07E948AF}" type="slidenum">
              <a:rPr lang="en-US" smtClean="0"/>
              <a:t>31</a:t>
            </a:fld>
            <a:endParaRPr lang="en-US"/>
          </a:p>
        </p:txBody>
      </p:sp>
    </p:spTree>
    <p:extLst>
      <p:ext uri="{BB962C8B-B14F-4D97-AF65-F5344CB8AC3E}">
        <p14:creationId xmlns:p14="http://schemas.microsoft.com/office/powerpoint/2010/main" val="774942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228600">
              <a:buNone/>
            </a:pPr>
            <a:r>
              <a:rPr lang="en-US" dirty="0"/>
              <a:t>#1 Show Cause: </a:t>
            </a:r>
            <a:r>
              <a:rPr lang="en-US" dirty="0">
                <a:latin typeface="Helvetica" pitchFamily="2" charset="0"/>
              </a:rPr>
              <a:t>Loss of Deals</a:t>
            </a:r>
          </a:p>
          <a:p>
            <a:pPr marL="0" lvl="0" indent="-228600">
              <a:buNone/>
            </a:pPr>
            <a:r>
              <a:rPr lang="en-US" b="0" dirty="0">
                <a:latin typeface="Helvetica" pitchFamily="2" charset="0"/>
              </a:rPr>
              <a:t>     Show Effects: a. </a:t>
            </a:r>
            <a:r>
              <a:rPr lang="en-US" dirty="0">
                <a:latin typeface="Helvetica" pitchFamily="2" charset="0"/>
              </a:rPr>
              <a:t>Customer’s do not receive follow up</a:t>
            </a:r>
            <a:br>
              <a:rPr lang="en-US" dirty="0">
                <a:latin typeface="Helvetica" pitchFamily="2" charset="0"/>
              </a:rPr>
            </a:br>
            <a:r>
              <a:rPr lang="en-US" dirty="0">
                <a:latin typeface="Helvetica" pitchFamily="2" charset="0"/>
              </a:rPr>
              <a:t>                           b. Dissatisfied Employees</a:t>
            </a:r>
          </a:p>
          <a:p>
            <a:pPr marL="0" lvl="0" indent="-228600">
              <a:buNone/>
            </a:pPr>
            <a:endParaRPr lang="en-US" dirty="0">
              <a:latin typeface="Helvetica" pitchFamily="2" charset="0"/>
            </a:endParaRPr>
          </a:p>
          <a:p>
            <a:pPr marL="0" lvl="0" indent="-228600">
              <a:buNone/>
            </a:pPr>
            <a:r>
              <a:rPr lang="en-US" dirty="0">
                <a:latin typeface="Helvetica" pitchFamily="2" charset="0"/>
              </a:rPr>
              <a:t>So look and ask yourself these questions.</a:t>
            </a:r>
          </a:p>
          <a:p>
            <a:pPr marL="457200" lvl="1" indent="-228600">
              <a:buAutoNum type="arabicPeriod"/>
            </a:pPr>
            <a:r>
              <a:rPr lang="en-US" dirty="0">
                <a:latin typeface="Helvetica" pitchFamily="2" charset="0"/>
              </a:rPr>
              <a:t>How long have these leads been in here?</a:t>
            </a:r>
          </a:p>
          <a:p>
            <a:pPr marL="457200" lvl="1" indent="-228600">
              <a:buAutoNum type="arabicPeriod"/>
            </a:pPr>
            <a:r>
              <a:rPr lang="en-US" dirty="0">
                <a:latin typeface="Helvetica" pitchFamily="2" charset="0"/>
              </a:rPr>
              <a:t>What types of leads are here (Internet, Phone, Walk-in, Referral, and so on….)?</a:t>
            </a:r>
          </a:p>
          <a:p>
            <a:pPr marL="457200" lvl="1" indent="-228600">
              <a:buAutoNum type="arabicPeriod"/>
            </a:pPr>
            <a:r>
              <a:rPr lang="en-US" dirty="0">
                <a:latin typeface="Helvetica" pitchFamily="2" charset="0"/>
              </a:rPr>
              <a:t>If I am using custom statuses and custom follow up, what was the last status they were in (this can be very telling as to why)?</a:t>
            </a:r>
          </a:p>
          <a:p>
            <a:endParaRPr lang="en-US" dirty="0"/>
          </a:p>
          <a:p>
            <a:r>
              <a:rPr lang="en-US" dirty="0"/>
              <a:t>These are all pieces that will help you draw intelligent conclusions.</a:t>
            </a:r>
          </a:p>
          <a:p>
            <a:endParaRPr lang="en-US" dirty="0"/>
          </a:p>
          <a:p>
            <a:r>
              <a:rPr lang="en-US" dirty="0"/>
              <a:t>If these active leads in the blackhole are not handled promptly then customers end up moving on….  This will cost loss of car deals and give you frustrate / dissatisfied employees.</a:t>
            </a:r>
          </a:p>
          <a:p>
            <a:endParaRPr lang="en-US" dirty="0"/>
          </a:p>
          <a:p>
            <a:endParaRPr lang="en-US" dirty="0"/>
          </a:p>
          <a:p>
            <a:endParaRPr lang="en-US" dirty="0"/>
          </a:p>
          <a:p>
            <a:r>
              <a:rPr lang="en-US" dirty="0"/>
              <a:t>You spend lots of money on a monthly basis to get leads for your staff to work so you can sell cars.  Right?</a:t>
            </a:r>
          </a:p>
          <a:p>
            <a:r>
              <a:rPr lang="en-US" dirty="0"/>
              <a:t>If your leads are ending up here, should you figure out why and fix it….</a:t>
            </a:r>
          </a:p>
          <a:p>
            <a:endParaRPr lang="en-US" dirty="0"/>
          </a:p>
          <a:p>
            <a:r>
              <a:rPr lang="en-US" dirty="0"/>
              <a:t>Think About It:  Why are you wasting your marketing spend?  (Fix the issues and sell more cars)</a:t>
            </a:r>
          </a:p>
          <a:p>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32</a:t>
            </a:fld>
            <a:endParaRPr lang="en-US"/>
          </a:p>
        </p:txBody>
      </p:sp>
    </p:spTree>
    <p:extLst>
      <p:ext uri="{BB962C8B-B14F-4D97-AF65-F5344CB8AC3E}">
        <p14:creationId xmlns:p14="http://schemas.microsoft.com/office/powerpoint/2010/main" val="2069914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we talked about the importance of managing the showroom visit log.</a:t>
            </a:r>
          </a:p>
          <a:p>
            <a:endParaRPr lang="en-US" dirty="0"/>
          </a:p>
          <a:p>
            <a:r>
              <a:rPr lang="en-US" dirty="0"/>
              <a:t>A big reason for this is now that we have really good information collected we can now prospect the showroom visit log when we need to pick up deals.</a:t>
            </a:r>
          </a:p>
          <a:p>
            <a:endParaRPr lang="en-US" dirty="0"/>
          </a:p>
          <a:p>
            <a:r>
              <a:rPr lang="en-US" dirty="0"/>
              <a:t>There are 2 times of the month when we are looking for low hanging fruit opportunities</a:t>
            </a:r>
          </a:p>
          <a:p>
            <a:pPr lvl="1"/>
            <a:r>
              <a:rPr lang="en-US" dirty="0"/>
              <a:t>Q. The beginning of the month:  Why?  What typically changes?</a:t>
            </a:r>
          </a:p>
          <a:p>
            <a:pPr marL="685800" lvl="1" indent="-228600">
              <a:buAutoNum type="alphaUcPeriod"/>
            </a:pPr>
            <a:r>
              <a:rPr lang="en-US" dirty="0"/>
              <a:t>Incentives,  customer who where not closeable might very well be in a situation with a new incentive that is now available (that wasn’t)</a:t>
            </a:r>
          </a:p>
          <a:p>
            <a:pPr marL="685800" lvl="1" indent="-228600">
              <a:buAutoNum type="alphaUcPeriod"/>
            </a:pPr>
            <a:endParaRPr lang="en-US" dirty="0"/>
          </a:p>
          <a:p>
            <a:pPr marL="457200" lvl="1" indent="0">
              <a:buNone/>
            </a:pPr>
            <a:r>
              <a:rPr lang="en-US" dirty="0"/>
              <a:t>Q. The End of the month:   Why?</a:t>
            </a:r>
          </a:p>
          <a:p>
            <a:pPr marL="685800" lvl="1" indent="-228600">
              <a:buAutoNum type="alphaUcPeriod"/>
            </a:pPr>
            <a:r>
              <a:rPr lang="en-US" dirty="0"/>
              <a:t>We are looking to close out strong and add as many deals to the table as we can.</a:t>
            </a:r>
          </a:p>
          <a:p>
            <a:pPr marL="685800" lvl="1" indent="-228600">
              <a:buAutoNum type="alphaUcPeriod"/>
            </a:pPr>
            <a:endParaRPr lang="en-US" dirty="0"/>
          </a:p>
          <a:p>
            <a:pPr marL="0" lvl="0" indent="0">
              <a:buNone/>
            </a:pPr>
            <a:r>
              <a:rPr lang="en-US" dirty="0"/>
              <a:t>Recommendations:</a:t>
            </a:r>
          </a:p>
          <a:p>
            <a:pPr marL="0" lvl="0" indent="0">
              <a:buNone/>
            </a:pPr>
            <a:endParaRPr lang="en-US" dirty="0"/>
          </a:p>
          <a:p>
            <a:pPr marL="0" lvl="0" indent="0">
              <a:buNone/>
            </a:pPr>
            <a:r>
              <a:rPr lang="en-US" dirty="0"/>
              <a:t>End of the month Prospecting:</a:t>
            </a:r>
          </a:p>
          <a:p>
            <a:pPr marL="228600" lvl="0" indent="-228600">
              <a:buAutoNum type="arabicParenR"/>
            </a:pPr>
            <a:r>
              <a:rPr lang="en-US" dirty="0"/>
              <a:t>Search for the visits that happened in the first 3 weeks of the current month</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Search for all visits that are still Active</a:t>
            </a:r>
          </a:p>
          <a:p>
            <a:pPr marL="228600" lvl="0" indent="-228600">
              <a:buAutoNum type="arabicParenR"/>
            </a:pPr>
            <a:r>
              <a:rPr lang="en-US" dirty="0"/>
              <a:t>The better your notes and Road to the sale are the better you will be positioned to take action on these still active visits.</a:t>
            </a:r>
          </a:p>
          <a:p>
            <a:pPr marL="228600" lvl="0" indent="-228600">
              <a:buAutoNum type="arabicParenR"/>
            </a:pPr>
            <a:endParaRPr lang="en-US" dirty="0"/>
          </a:p>
          <a:p>
            <a:pPr marL="0" lvl="0" indent="0">
              <a:buNone/>
            </a:pPr>
            <a:r>
              <a:rPr lang="en-US" dirty="0"/>
              <a:t>Beginning of the month Prospecting:</a:t>
            </a:r>
          </a:p>
          <a:p>
            <a:pPr marL="228600" lvl="0" indent="-228600">
              <a:buAutoNum type="arabicParenR"/>
            </a:pPr>
            <a:r>
              <a:rPr lang="en-US" dirty="0"/>
              <a:t>Search for the visits that happened Last Month</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Search for all visits that are still Active</a:t>
            </a:r>
          </a:p>
          <a:p>
            <a:pPr marL="228600" lvl="0" indent="-228600">
              <a:buAutoNum type="arabicParenR"/>
            </a:pPr>
            <a:r>
              <a:rPr lang="en-US" dirty="0"/>
              <a:t>The better your notes and Road to the sale are the better you will be positioned to take action on these still active visits.</a:t>
            </a:r>
          </a:p>
          <a:p>
            <a:pPr marL="228600" lvl="0" indent="-228600">
              <a:buAutoNum type="arabicParenR"/>
            </a:pPr>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36</a:t>
            </a:fld>
            <a:endParaRPr lang="en-US"/>
          </a:p>
        </p:txBody>
      </p:sp>
    </p:spTree>
    <p:extLst>
      <p:ext uri="{BB962C8B-B14F-4D97-AF65-F5344CB8AC3E}">
        <p14:creationId xmlns:p14="http://schemas.microsoft.com/office/powerpoint/2010/main" val="265661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Process:</a:t>
            </a:r>
          </a:p>
          <a:p>
            <a:pPr marL="228600" indent="-228600">
              <a:buAutoNum type="arabicParenR"/>
            </a:pPr>
            <a:r>
              <a:rPr lang="en-US" dirty="0"/>
              <a:t>Important that all staff completes</a:t>
            </a:r>
          </a:p>
          <a:p>
            <a:pPr marL="228600" indent="-228600">
              <a:buAutoNum type="arabicParenR"/>
            </a:pPr>
            <a:r>
              <a:rPr lang="en-US" dirty="0"/>
              <a:t>Not Negotiable</a:t>
            </a:r>
          </a:p>
          <a:p>
            <a:pPr marL="228600" indent="-228600">
              <a:buAutoNum type="arabicParenR"/>
            </a:pPr>
            <a:endParaRPr lang="en-US" dirty="0"/>
          </a:p>
          <a:p>
            <a:pPr marL="0" indent="0">
              <a:buNone/>
            </a:pPr>
            <a:r>
              <a:rPr lang="en-US" dirty="0"/>
              <a:t>CRM Processes:</a:t>
            </a:r>
          </a:p>
          <a:p>
            <a:pPr marL="228600" indent="-228600">
              <a:buAutoNum type="arabicParenR"/>
            </a:pPr>
            <a:r>
              <a:rPr lang="en-US" dirty="0"/>
              <a:t>What the CRM is telling you staff to do</a:t>
            </a:r>
          </a:p>
          <a:p>
            <a:pPr marL="228600" indent="-228600">
              <a:buAutoNum type="arabicParenR"/>
            </a:pPr>
            <a:r>
              <a:rPr lang="en-US" dirty="0"/>
              <a:t>Does it match your Internal Process</a:t>
            </a:r>
          </a:p>
        </p:txBody>
      </p:sp>
      <p:sp>
        <p:nvSpPr>
          <p:cNvPr id="4" name="Slide Number Placeholder 3"/>
          <p:cNvSpPr>
            <a:spLocks noGrp="1"/>
          </p:cNvSpPr>
          <p:nvPr>
            <p:ph type="sldNum" sz="quarter" idx="5"/>
          </p:nvPr>
        </p:nvSpPr>
        <p:spPr/>
        <p:txBody>
          <a:bodyPr/>
          <a:lstStyle/>
          <a:p>
            <a:fld id="{AFDE35EC-8E30-46DB-BB26-7B5C07E948AF}" type="slidenum">
              <a:rPr lang="en-US" smtClean="0"/>
              <a:t>8</a:t>
            </a:fld>
            <a:endParaRPr lang="en-US"/>
          </a:p>
        </p:txBody>
      </p:sp>
    </p:spTree>
    <p:extLst>
      <p:ext uri="{BB962C8B-B14F-4D97-AF65-F5344CB8AC3E}">
        <p14:creationId xmlns:p14="http://schemas.microsoft.com/office/powerpoint/2010/main" val="2565453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sz="1200" b="0" dirty="0">
                <a:latin typeface="Helvetica" pitchFamily="2" charset="0"/>
              </a:rPr>
              <a:t>Is it IMPORTANT?</a:t>
            </a:r>
          </a:p>
          <a:p>
            <a:r>
              <a:rPr lang="en-US" sz="1200" b="0" dirty="0">
                <a:latin typeface="Helvetica" pitchFamily="2" charset="0"/>
              </a:rPr>
              <a:t>Are the events in you processes important to you that the steps need to be completed 100% of the time.  If not then modify you process</a:t>
            </a:r>
            <a:endParaRPr lang="en-US" dirty="0"/>
          </a:p>
          <a:p>
            <a:endParaRPr lang="en-US" dirty="0"/>
          </a:p>
          <a:p>
            <a:endParaRPr lang="en-US" dirty="0"/>
          </a:p>
          <a:p>
            <a:r>
              <a:rPr lang="en-US" dirty="0"/>
              <a:t>#2 </a:t>
            </a:r>
            <a:r>
              <a:rPr lang="en-US" sz="1200" b="0" dirty="0">
                <a:latin typeface="Helvetica" pitchFamily="2" charset="0"/>
              </a:rPr>
              <a:t>Know what is expected</a:t>
            </a:r>
          </a:p>
          <a:p>
            <a:r>
              <a:rPr lang="en-US" sz="1200" b="0" dirty="0">
                <a:latin typeface="Helvetica" pitchFamily="2" charset="0"/>
              </a:rPr>
              <a:t>Does you sales staff know what your processes are doing.  This includes sales people, BDC and managers.</a:t>
            </a:r>
            <a:endParaRPr lang="en-US" dirty="0"/>
          </a:p>
          <a:p>
            <a:r>
              <a:rPr lang="en-US" dirty="0"/>
              <a:t>Question to Room:  </a:t>
            </a:r>
            <a:br>
              <a:rPr lang="en-US" dirty="0"/>
            </a:br>
            <a:r>
              <a:rPr lang="en-US" dirty="0"/>
              <a:t>	Who in here has 100% of their sales teams that know you Internal Road?</a:t>
            </a:r>
          </a:p>
          <a:p>
            <a:r>
              <a:rPr lang="en-US" dirty="0"/>
              <a:t>	Does your Internal RTTS and CRM Processes…</a:t>
            </a:r>
            <a:br>
              <a:rPr lang="en-US" dirty="0"/>
            </a:br>
            <a:r>
              <a:rPr lang="en-US" dirty="0"/>
              <a:t>		Do they Match? (if the answer is no then “Why Not”)</a:t>
            </a:r>
          </a:p>
          <a:p>
            <a:endParaRPr lang="en-US" dirty="0"/>
          </a:p>
          <a:p>
            <a:r>
              <a:rPr lang="en-US" dirty="0"/>
              <a:t>#3 </a:t>
            </a:r>
            <a:r>
              <a:rPr lang="en-US" sz="1200" b="0" dirty="0">
                <a:latin typeface="Helvetica" pitchFamily="2" charset="0"/>
              </a:rPr>
              <a:t>This all works together for holding your staff accountable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sz="1200" b="0" dirty="0">
                <a:latin typeface="Helvetica" pitchFamily="2" charset="0"/>
              </a:rPr>
              <a:t>Creates a Good Customer Experience</a:t>
            </a:r>
          </a:p>
          <a:p>
            <a:endParaRPr lang="en-US" dirty="0"/>
          </a:p>
          <a:p>
            <a:r>
              <a:rPr lang="en-US" dirty="0"/>
              <a:t>Question to the Room:</a:t>
            </a:r>
          </a:p>
          <a:p>
            <a:pPr marL="628650" lvl="1" indent="-171450">
              <a:buFont typeface="Arial" panose="020B0604020202020204" pitchFamily="34" charset="0"/>
              <a:buChar char="•"/>
            </a:pPr>
            <a:r>
              <a:rPr lang="en-US" dirty="0"/>
              <a:t>That Internal Sales Process you have…</a:t>
            </a:r>
          </a:p>
          <a:p>
            <a:pPr marL="628650" lvl="1" indent="-171450">
              <a:buFont typeface="Arial" panose="020B0604020202020204" pitchFamily="34" charset="0"/>
              <a:buChar char="•"/>
            </a:pPr>
            <a:r>
              <a:rPr lang="en-US" dirty="0"/>
              <a:t>Did you create that process just to have your staff do busy work or because you know it works and creates the Experience you know the customer wants?</a:t>
            </a:r>
          </a:p>
          <a:p>
            <a:pPr marL="628650" lvl="1" indent="-171450">
              <a:buFont typeface="Arial" panose="020B0604020202020204" pitchFamily="34" charset="0"/>
              <a:buChar char="•"/>
            </a:pPr>
            <a:r>
              <a:rPr lang="en-US" dirty="0" err="1"/>
              <a:t>Scenerio</a:t>
            </a:r>
            <a:r>
              <a:rPr lang="en-US" dirty="0"/>
              <a:t>: Is doing a Test Drive part of your Internal RTTS?</a:t>
            </a:r>
          </a:p>
          <a:p>
            <a:pPr marL="628650" lvl="1" indent="-171450">
              <a:buFont typeface="Arial" panose="020B0604020202020204" pitchFamily="34" charset="0"/>
              <a:buChar char="•"/>
            </a:pPr>
            <a:r>
              <a:rPr lang="en-US" dirty="0"/>
              <a:t>Would you let any on your staff just choose not to do it, Of Course Not….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r>
              <a:rPr lang="en-US" dirty="0"/>
              <a:t>Your Internal Sale Process is not negotiable because you know and believe it works, right?</a:t>
            </a:r>
          </a:p>
        </p:txBody>
      </p:sp>
      <p:sp>
        <p:nvSpPr>
          <p:cNvPr id="4" name="Slide Number Placeholder 3"/>
          <p:cNvSpPr>
            <a:spLocks noGrp="1"/>
          </p:cNvSpPr>
          <p:nvPr>
            <p:ph type="sldNum" sz="quarter" idx="5"/>
          </p:nvPr>
        </p:nvSpPr>
        <p:spPr/>
        <p:txBody>
          <a:bodyPr/>
          <a:lstStyle/>
          <a:p>
            <a:fld id="{AFDE35EC-8E30-46DB-BB26-7B5C07E948AF}" type="slidenum">
              <a:rPr lang="en-US" smtClean="0"/>
              <a:t>9</a:t>
            </a:fld>
            <a:endParaRPr lang="en-US"/>
          </a:p>
        </p:txBody>
      </p:sp>
    </p:spTree>
    <p:extLst>
      <p:ext uri="{BB962C8B-B14F-4D97-AF65-F5344CB8AC3E}">
        <p14:creationId xmlns:p14="http://schemas.microsoft.com/office/powerpoint/2010/main" val="2582697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11</a:t>
            </a:fld>
            <a:endParaRPr lang="en-US"/>
          </a:p>
        </p:txBody>
      </p:sp>
    </p:spTree>
    <p:extLst>
      <p:ext uri="{BB962C8B-B14F-4D97-AF65-F5344CB8AC3E}">
        <p14:creationId xmlns:p14="http://schemas.microsoft.com/office/powerpoint/2010/main" val="486676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go through this in-depth shortly</a:t>
            </a:r>
          </a:p>
          <a:p>
            <a:endParaRPr lang="en-US" dirty="0"/>
          </a:p>
          <a:p>
            <a:endParaRPr lang="en-US" dirty="0"/>
          </a:p>
          <a:p>
            <a:r>
              <a:rPr lang="en-US" dirty="0"/>
              <a:t>#1 Take it back with you and make sure that ALL of your managers have this on their desk</a:t>
            </a:r>
          </a:p>
          <a:p>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12</a:t>
            </a:fld>
            <a:endParaRPr lang="en-US"/>
          </a:p>
        </p:txBody>
      </p:sp>
    </p:spTree>
    <p:extLst>
      <p:ext uri="{BB962C8B-B14F-4D97-AF65-F5344CB8AC3E}">
        <p14:creationId xmlns:p14="http://schemas.microsoft.com/office/powerpoint/2010/main" val="1987989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list is a SP version that fits inline with the Manager Daily Duties List.</a:t>
            </a:r>
          </a:p>
          <a:p>
            <a:endParaRPr lang="en-US" dirty="0"/>
          </a:p>
          <a:p>
            <a:r>
              <a:rPr lang="en-US" dirty="0"/>
              <a:t>#1 Take it back with you and make sure that ALL of your salespeople have this on their desk</a:t>
            </a:r>
          </a:p>
          <a:p>
            <a:endParaRPr lang="en-US" dirty="0"/>
          </a:p>
          <a:p>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13</a:t>
            </a:fld>
            <a:endParaRPr lang="en-US"/>
          </a:p>
        </p:txBody>
      </p:sp>
    </p:spTree>
    <p:extLst>
      <p:ext uri="{BB962C8B-B14F-4D97-AF65-F5344CB8AC3E}">
        <p14:creationId xmlns:p14="http://schemas.microsoft.com/office/powerpoint/2010/main" val="4096269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Who in here does not know who your Performance Manager is? *** Everyone Should ***</a:t>
            </a:r>
          </a:p>
          <a:p>
            <a:pPr marL="228600" indent="-228600">
              <a:buAutoNum type="arabicPeriod"/>
            </a:pPr>
            <a:endParaRPr lang="en-US" dirty="0"/>
          </a:p>
          <a:p>
            <a:pPr marL="228600" indent="-228600">
              <a:buAutoNum type="arabicPeriod"/>
            </a:pPr>
            <a:r>
              <a:rPr lang="en-US" dirty="0"/>
              <a:t>We are not going to talk about the Manager daily Duties in here in the “Just Do It….”  Do It fashion.</a:t>
            </a:r>
          </a:p>
          <a:p>
            <a:pPr marL="228600" indent="-228600">
              <a:buAutoNum type="arabicPeriod"/>
            </a:pPr>
            <a:endParaRPr lang="en-US" dirty="0"/>
          </a:p>
          <a:p>
            <a:pPr marL="228600" indent="-228600">
              <a:buAutoNum type="arabicPeriod"/>
            </a:pPr>
            <a:r>
              <a:rPr lang="en-US" dirty="0"/>
              <a:t>We are going to discuss them in and set the proper expectations:</a:t>
            </a:r>
          </a:p>
          <a:p>
            <a:pPr marL="685800" lvl="1" indent="-228600">
              <a:buAutoNum type="arabicPeriod"/>
            </a:pPr>
            <a:r>
              <a:rPr lang="en-US" dirty="0"/>
              <a:t>What we need to be looking at</a:t>
            </a:r>
          </a:p>
          <a:p>
            <a:pPr marL="685800" lvl="1" indent="-228600">
              <a:buAutoNum type="arabicPeriod"/>
            </a:pPr>
            <a:r>
              <a:rPr lang="en-US" dirty="0"/>
              <a:t>Why we need to be looking at these things</a:t>
            </a:r>
          </a:p>
          <a:p>
            <a:pPr marL="685800" lvl="1" indent="-228600">
              <a:buAutoNum type="arabicPeriod"/>
            </a:pPr>
            <a:r>
              <a:rPr lang="en-US" dirty="0"/>
              <a:t>What negative ramifications will come up by not getting these things completed</a:t>
            </a:r>
          </a:p>
          <a:p>
            <a:pPr marL="457200" lvl="1" indent="0">
              <a:buNone/>
            </a:pPr>
            <a:endParaRPr lang="en-US" dirty="0"/>
          </a:p>
          <a:p>
            <a:pPr marL="457200" lvl="1" indent="0">
              <a:buNone/>
            </a:pPr>
            <a:endParaRPr lang="en-US" dirty="0"/>
          </a:p>
          <a:p>
            <a:pPr marL="0" lvl="0" indent="0">
              <a:buNone/>
            </a:pPr>
            <a:r>
              <a:rPr lang="en-US" dirty="0"/>
              <a:t>Does That Make Sense to everyone???  Excellent, Let’s dive right in…</a:t>
            </a:r>
          </a:p>
        </p:txBody>
      </p:sp>
      <p:sp>
        <p:nvSpPr>
          <p:cNvPr id="4" name="Slide Number Placeholder 3"/>
          <p:cNvSpPr>
            <a:spLocks noGrp="1"/>
          </p:cNvSpPr>
          <p:nvPr>
            <p:ph type="sldNum" sz="quarter" idx="5"/>
          </p:nvPr>
        </p:nvSpPr>
        <p:spPr/>
        <p:txBody>
          <a:bodyPr/>
          <a:lstStyle/>
          <a:p>
            <a:fld id="{AFDE35EC-8E30-46DB-BB26-7B5C07E948AF}" type="slidenum">
              <a:rPr lang="en-US" smtClean="0"/>
              <a:t>14</a:t>
            </a:fld>
            <a:endParaRPr lang="en-US"/>
          </a:p>
        </p:txBody>
      </p:sp>
    </p:spTree>
    <p:extLst>
      <p:ext uri="{BB962C8B-B14F-4D97-AF65-F5344CB8AC3E}">
        <p14:creationId xmlns:p14="http://schemas.microsoft.com/office/powerpoint/2010/main" val="380336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Locate the Activity Section of the Main Manager Dashboard</a:t>
            </a:r>
          </a:p>
          <a:p>
            <a:endParaRPr lang="en-US" dirty="0"/>
          </a:p>
          <a:p>
            <a:r>
              <a:rPr lang="en-US" dirty="0"/>
              <a:t>#2a – Overdue Tasks </a:t>
            </a:r>
          </a:p>
          <a:p>
            <a:r>
              <a:rPr lang="en-US" dirty="0"/>
              <a:t>          Q. How long does it take for a task to go overdue in the CRM?  </a:t>
            </a:r>
          </a:p>
          <a:p>
            <a:r>
              <a:rPr lang="en-US" dirty="0"/>
              <a:t>          A. 36 Hours</a:t>
            </a:r>
          </a:p>
          <a:p>
            <a:r>
              <a:rPr lang="en-US" dirty="0"/>
              <a:t>#2b – Q. Do you think the number of over due task for this user (Mr. Holmes) is 18 over due tasks or 18 Customer with tasks.</a:t>
            </a:r>
          </a:p>
          <a:p>
            <a:r>
              <a:rPr lang="en-US" dirty="0"/>
              <a:t>          A. It is actually 18 Customers with overdue tasks.  So this means,  Mr. Holmes has 18 customer that have not been followed up with in at least the past 36 hours.</a:t>
            </a:r>
          </a:p>
          <a:p>
            <a:endParaRPr lang="en-US" dirty="0"/>
          </a:p>
          <a:p>
            <a:r>
              <a:rPr lang="en-US" dirty="0"/>
              <a:t>!!!  Do you think that it is important that you are communicating with your customers???  Does that make anyone’s blood boil just a bit???</a:t>
            </a:r>
          </a:p>
          <a:p>
            <a:endParaRPr lang="en-US" dirty="0"/>
          </a:p>
          <a:p>
            <a:r>
              <a:rPr lang="en-US" dirty="0"/>
              <a:t>#3.  The next important part of this section that we are looking at now is the Activities.  We need to make sure that our guys are living in the Activities.</a:t>
            </a:r>
          </a:p>
          <a:p>
            <a:r>
              <a:rPr lang="en-US" dirty="0"/>
              <a:t>          These 3 column show total inbound and outbound activities for each of these.</a:t>
            </a:r>
          </a:p>
          <a:p>
            <a:r>
              <a:rPr lang="en-US" dirty="0"/>
              <a:t>          Situation #1: If it is early in the morning or my guys just came in I am not concerned about little activity but…</a:t>
            </a:r>
          </a:p>
          <a:p>
            <a:r>
              <a:rPr lang="en-US" dirty="0"/>
              <a:t>          Situation #2. If it is 4 o’clock in the afternoon and my guys have been here all day, who would agrees that Mr. Holmes only having 13 total emails (no calls and no texts) all day is a BIG problem?</a:t>
            </a:r>
          </a:p>
          <a:p>
            <a:endParaRPr lang="en-US" dirty="0"/>
          </a:p>
          <a:p>
            <a:r>
              <a:rPr lang="en-US" dirty="0"/>
              <a:t>          Q. Who in here thinks this might be costing you at least one car deal because your guys are sitting around waiting for the up bus?</a:t>
            </a:r>
          </a:p>
          <a:p>
            <a:endParaRPr lang="en-US" dirty="0"/>
          </a:p>
          <a:p>
            <a:endParaRPr lang="en-US" dirty="0"/>
          </a:p>
        </p:txBody>
      </p:sp>
      <p:sp>
        <p:nvSpPr>
          <p:cNvPr id="4" name="Slide Number Placeholder 3"/>
          <p:cNvSpPr>
            <a:spLocks noGrp="1"/>
          </p:cNvSpPr>
          <p:nvPr>
            <p:ph type="sldNum" sz="quarter" idx="5"/>
          </p:nvPr>
        </p:nvSpPr>
        <p:spPr/>
        <p:txBody>
          <a:bodyPr/>
          <a:lstStyle/>
          <a:p>
            <a:fld id="{AFDE35EC-8E30-46DB-BB26-7B5C07E948AF}" type="slidenum">
              <a:rPr lang="en-US" smtClean="0"/>
              <a:t>15</a:t>
            </a:fld>
            <a:endParaRPr lang="en-US"/>
          </a:p>
        </p:txBody>
      </p:sp>
    </p:spTree>
    <p:extLst>
      <p:ext uri="{BB962C8B-B14F-4D97-AF65-F5344CB8AC3E}">
        <p14:creationId xmlns:p14="http://schemas.microsoft.com/office/powerpoint/2010/main" val="880401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47650"/>
            <a:ext cx="6400800" cy="1371600"/>
          </a:xfrm>
          <a:prstGeom prst="rect">
            <a:avLst/>
          </a:prstGeom>
        </p:spPr>
        <p:txBody>
          <a:bodyPr/>
          <a:lstStyle>
            <a:lvl1pPr algn="l">
              <a:defRPr b="0"/>
            </a:lvl1pPr>
          </a:lstStyle>
          <a:p>
            <a:r>
              <a:rPr lang="en-US" dirty="0"/>
              <a:t>Click to edit Master title style</a:t>
            </a:r>
          </a:p>
        </p:txBody>
      </p:sp>
      <p:sp>
        <p:nvSpPr>
          <p:cNvPr id="3" name="Subtitle 2"/>
          <p:cNvSpPr>
            <a:spLocks noGrp="1"/>
          </p:cNvSpPr>
          <p:nvPr>
            <p:ph type="subTitle" idx="1"/>
          </p:nvPr>
        </p:nvSpPr>
        <p:spPr>
          <a:xfrm>
            <a:off x="152400" y="1123950"/>
            <a:ext cx="6400800" cy="137160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1302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47650"/>
            <a:ext cx="6400800" cy="1371600"/>
          </a:xfrm>
          <a:prstGeom prst="rect">
            <a:avLst/>
          </a:prstGeom>
        </p:spPr>
        <p:txBody>
          <a:bodyPr/>
          <a:lstStyle>
            <a:lvl1pPr algn="l">
              <a:defRPr b="0"/>
            </a:lvl1pPr>
          </a:lstStyle>
          <a:p>
            <a:r>
              <a:rPr lang="en-US" dirty="0"/>
              <a:t>Click to edit Master title style</a:t>
            </a:r>
          </a:p>
        </p:txBody>
      </p:sp>
      <p:sp>
        <p:nvSpPr>
          <p:cNvPr id="3" name="Subtitle 2"/>
          <p:cNvSpPr>
            <a:spLocks noGrp="1"/>
          </p:cNvSpPr>
          <p:nvPr>
            <p:ph type="subTitle" idx="1"/>
          </p:nvPr>
        </p:nvSpPr>
        <p:spPr>
          <a:xfrm>
            <a:off x="152400" y="1123950"/>
            <a:ext cx="6400800" cy="137160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69707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3714750"/>
            <a:ext cx="10668000" cy="10287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103874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143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685800"/>
            <a:ext cx="8229600" cy="4114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055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47650"/>
            <a:ext cx="6400800" cy="1371600"/>
          </a:xfrm>
          <a:prstGeom prst="rect">
            <a:avLst/>
          </a:prstGeom>
        </p:spPr>
        <p:txBody>
          <a:bodyPr/>
          <a:lstStyle>
            <a:lvl1pPr algn="l">
              <a:defRPr b="0"/>
            </a:lvl1pPr>
          </a:lstStyle>
          <a:p>
            <a:r>
              <a:rPr lang="en-US" dirty="0"/>
              <a:t>Click to edit Master title style</a:t>
            </a:r>
          </a:p>
        </p:txBody>
      </p:sp>
      <p:sp>
        <p:nvSpPr>
          <p:cNvPr id="3" name="Subtitle 2"/>
          <p:cNvSpPr>
            <a:spLocks noGrp="1"/>
          </p:cNvSpPr>
          <p:nvPr>
            <p:ph type="subTitle" idx="1"/>
          </p:nvPr>
        </p:nvSpPr>
        <p:spPr>
          <a:xfrm>
            <a:off x="152400" y="1123950"/>
            <a:ext cx="6400800" cy="137160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89774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3714750"/>
            <a:ext cx="10668000" cy="10287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6132429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FFC7F-BEDE-2B4E-BFB0-B4FAE0BDD1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2414932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spcBef>
          <a:spcPct val="0"/>
        </a:spcBef>
        <a:buNone/>
        <a:defRPr sz="3600" b="0" kern="1200" baseline="0">
          <a:solidFill>
            <a:srgbClr val="3C4A55"/>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sz="2400" kern="1200">
          <a:solidFill>
            <a:srgbClr val="3C4A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E7A41-4984-8148-A7F2-1184F2D5B7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50495167"/>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spcBef>
          <a:spcPct val="0"/>
        </a:spcBef>
        <a:buNone/>
        <a:defRPr sz="3600" b="0" kern="1200" baseline="0">
          <a:solidFill>
            <a:srgbClr val="3C4A55"/>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sz="2400" kern="1200">
          <a:solidFill>
            <a:srgbClr val="3C4A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2724150"/>
            <a:ext cx="10668000" cy="1028700"/>
          </a:xfrm>
          <a:prstGeom prst="rect">
            <a:avLst/>
          </a:prstGeom>
          <a:noFill/>
          <a:ln w="28575" cmpd="sng">
            <a:noFill/>
          </a:ln>
        </p:spPr>
        <p:txBody>
          <a:bodyPr vert="horz" lIns="91440" tIns="45720" rIns="91440" bIns="45720" rtlCol="0" anchor="ctr">
            <a:noAutofit/>
          </a:bodyPr>
          <a:lstStyle/>
          <a:p>
            <a:r>
              <a:rPr lang="en-US" dirty="0"/>
              <a:t>Transition Slide</a:t>
            </a:r>
          </a:p>
        </p:txBody>
      </p:sp>
      <p:pic>
        <p:nvPicPr>
          <p:cNvPr id="5" name="Picture 4">
            <a:extLst>
              <a:ext uri="{FF2B5EF4-FFF2-40B4-BE49-F238E27FC236}">
                <a16:creationId xmlns:a16="http://schemas.microsoft.com/office/drawing/2014/main" id="{9C2CCC90-819D-2948-9279-EB62987360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02248876"/>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EC6F6E-EE1E-BE4B-B591-60B6F08C0F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66074373"/>
      </p:ext>
    </p:extLst>
  </p:cSld>
  <p:clrMap bg1="lt1" tx1="dk1" bg2="lt2" tx2="dk2" accent1="accent1" accent2="accent2" accent3="accent3" accent4="accent4" accent5="accent5" accent6="accent6" hlink="hlink" folHlink="folHlink"/>
  <p:sldLayoutIdLst>
    <p:sldLayoutId id="2147483650" r:id="rId1"/>
    <p:sldLayoutId id="2147483670" r:id="rId2"/>
    <p:sldLayoutId id="2147483671" r:id="rId3"/>
  </p:sldLayoutIdLst>
  <p:txStyles>
    <p:titleStyle>
      <a:lvl1pPr algn="l" defTabSz="9144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6.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6.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6.pn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97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D5F116-BC70-D64F-B58F-BA4DCF139666}"/>
              </a:ext>
            </a:extLst>
          </p:cNvPr>
          <p:cNvSpPr>
            <a:spLocks noGrp="1"/>
          </p:cNvSpPr>
          <p:nvPr>
            <p:ph type="title"/>
          </p:nvPr>
        </p:nvSpPr>
        <p:spPr>
          <a:xfrm>
            <a:off x="-762000" y="2876550"/>
            <a:ext cx="10668000" cy="1028700"/>
          </a:xfrm>
        </p:spPr>
        <p:txBody>
          <a:bodyPr/>
          <a:lstStyle/>
          <a:p>
            <a:r>
              <a:rPr lang="en-US" b="0" dirty="0">
                <a:latin typeface="Helvetica" pitchFamily="2" charset="0"/>
              </a:rPr>
              <a:t>Manager Duties</a:t>
            </a:r>
            <a:br>
              <a:rPr lang="en-US" b="0" dirty="0">
                <a:latin typeface="Helvetica" pitchFamily="2" charset="0"/>
              </a:rPr>
            </a:br>
            <a:r>
              <a:rPr lang="en-US" b="0" dirty="0">
                <a:latin typeface="Helvetica" pitchFamily="2" charset="0"/>
              </a:rPr>
              <a:t>(Keys to Success)</a:t>
            </a:r>
          </a:p>
        </p:txBody>
      </p:sp>
    </p:spTree>
    <p:extLst>
      <p:ext uri="{BB962C8B-B14F-4D97-AF65-F5344CB8AC3E}">
        <p14:creationId xmlns:p14="http://schemas.microsoft.com/office/powerpoint/2010/main" val="2478789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86462-F032-484F-80BD-79B4813008BF}"/>
              </a:ext>
            </a:extLst>
          </p:cNvPr>
          <p:cNvPicPr>
            <a:picLocks noChangeAspect="1"/>
          </p:cNvPicPr>
          <p:nvPr/>
        </p:nvPicPr>
        <p:blipFill>
          <a:blip r:embed="rId3"/>
          <a:stretch>
            <a:fillRect/>
          </a:stretch>
        </p:blipFill>
        <p:spPr>
          <a:xfrm>
            <a:off x="5638800" y="514350"/>
            <a:ext cx="4699289" cy="5770290"/>
          </a:xfrm>
          <a:prstGeom prst="rect">
            <a:avLst/>
          </a:prstGeom>
        </p:spPr>
      </p:pic>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33350"/>
            <a:ext cx="5867400" cy="512980"/>
          </a:xfrm>
        </p:spPr>
        <p:txBody>
          <a:bodyPr/>
          <a:lstStyle/>
          <a:p>
            <a:r>
              <a:rPr lang="en-US" dirty="0">
                <a:latin typeface="Helvetica" pitchFamily="2" charset="0"/>
              </a:rPr>
              <a:t>Keys to Success at a Glance</a:t>
            </a:r>
          </a:p>
        </p:txBody>
      </p:sp>
      <p:sp>
        <p:nvSpPr>
          <p:cNvPr id="4" name="Content Placeholder 3">
            <a:extLst>
              <a:ext uri="{FF2B5EF4-FFF2-40B4-BE49-F238E27FC236}">
                <a16:creationId xmlns:a16="http://schemas.microsoft.com/office/drawing/2014/main" id="{FABFD27A-078C-9047-A250-6FCA9BA08F4C}"/>
              </a:ext>
            </a:extLst>
          </p:cNvPr>
          <p:cNvSpPr>
            <a:spLocks noGrp="1"/>
          </p:cNvSpPr>
          <p:nvPr>
            <p:ph idx="1"/>
          </p:nvPr>
        </p:nvSpPr>
        <p:spPr>
          <a:xfrm>
            <a:off x="457200" y="1123950"/>
            <a:ext cx="8229600" cy="1752600"/>
          </a:xfrm>
        </p:spPr>
        <p:txBody>
          <a:bodyPr/>
          <a:lstStyle/>
          <a:p>
            <a:r>
              <a:rPr lang="en-US" dirty="0">
                <a:latin typeface="Helvetica" pitchFamily="2" charset="0"/>
              </a:rPr>
              <a:t>What are they?</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83066" y="1683041"/>
            <a:ext cx="8229600"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 Often referred to as “The Daily Duties”</a:t>
            </a:r>
          </a:p>
        </p:txBody>
      </p:sp>
      <p:sp>
        <p:nvSpPr>
          <p:cNvPr id="7" name="Content Placeholder 3">
            <a:extLst>
              <a:ext uri="{FF2B5EF4-FFF2-40B4-BE49-F238E27FC236}">
                <a16:creationId xmlns:a16="http://schemas.microsoft.com/office/drawing/2014/main" id="{2BB30E8B-C7BD-458B-8DE3-65AD7C108B51}"/>
              </a:ext>
            </a:extLst>
          </p:cNvPr>
          <p:cNvSpPr txBox="1">
            <a:spLocks/>
          </p:cNvSpPr>
          <p:nvPr/>
        </p:nvSpPr>
        <p:spPr>
          <a:xfrm>
            <a:off x="483066" y="2292640"/>
            <a:ext cx="8229600" cy="507710"/>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 The most important items that WILL impact your</a:t>
            </a:r>
            <a:br>
              <a:rPr lang="en-US" b="0" dirty="0">
                <a:latin typeface="Helvetica" pitchFamily="2" charset="0"/>
              </a:rPr>
            </a:br>
            <a:r>
              <a:rPr lang="en-US" b="0" dirty="0">
                <a:latin typeface="Helvetica" pitchFamily="2" charset="0"/>
              </a:rPr>
              <a:t>  Sales / Customer Experience</a:t>
            </a:r>
          </a:p>
        </p:txBody>
      </p:sp>
      <p:sp>
        <p:nvSpPr>
          <p:cNvPr id="8" name="Content Placeholder 3">
            <a:extLst>
              <a:ext uri="{FF2B5EF4-FFF2-40B4-BE49-F238E27FC236}">
                <a16:creationId xmlns:a16="http://schemas.microsoft.com/office/drawing/2014/main" id="{06D4A617-68BB-4322-BACA-297AB45D06D8}"/>
              </a:ext>
            </a:extLst>
          </p:cNvPr>
          <p:cNvSpPr txBox="1">
            <a:spLocks/>
          </p:cNvSpPr>
          <p:nvPr/>
        </p:nvSpPr>
        <p:spPr>
          <a:xfrm>
            <a:off x="457200" y="3181350"/>
            <a:ext cx="8229600" cy="1752600"/>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latin typeface="Helvetica" pitchFamily="2" charset="0"/>
              </a:rPr>
              <a:t>Who should be doing these?</a:t>
            </a:r>
          </a:p>
        </p:txBody>
      </p:sp>
      <p:sp>
        <p:nvSpPr>
          <p:cNvPr id="9" name="Content Placeholder 3">
            <a:extLst>
              <a:ext uri="{FF2B5EF4-FFF2-40B4-BE49-F238E27FC236}">
                <a16:creationId xmlns:a16="http://schemas.microsoft.com/office/drawing/2014/main" id="{6E4E4B18-D158-4CFD-8CCA-03E1A0FEBE57}"/>
              </a:ext>
            </a:extLst>
          </p:cNvPr>
          <p:cNvSpPr txBox="1">
            <a:spLocks/>
          </p:cNvSpPr>
          <p:nvPr/>
        </p:nvSpPr>
        <p:spPr>
          <a:xfrm>
            <a:off x="483066" y="3740441"/>
            <a:ext cx="8229600"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Tx/>
              <a:buChar char="-"/>
            </a:pPr>
            <a:r>
              <a:rPr lang="en-US" b="0" dirty="0">
                <a:latin typeface="Helvetica" pitchFamily="2" charset="0"/>
              </a:rPr>
              <a:t>All Managers – Manager Daily Duties</a:t>
            </a:r>
            <a:br>
              <a:rPr lang="en-US" b="0" dirty="0">
                <a:latin typeface="Helvetica" pitchFamily="2" charset="0"/>
              </a:rPr>
            </a:br>
            <a:endParaRPr lang="en-US" b="0" dirty="0">
              <a:latin typeface="Helvetica" pitchFamily="2" charset="0"/>
            </a:endParaRPr>
          </a:p>
          <a:p>
            <a:pPr marL="342900" indent="-342900">
              <a:buFontTx/>
              <a:buChar char="-"/>
            </a:pPr>
            <a:r>
              <a:rPr lang="en-US" b="0" dirty="0">
                <a:latin typeface="Helvetica" pitchFamily="2" charset="0"/>
              </a:rPr>
              <a:t>Salespeople – Salesperson’s Daily Duties</a:t>
            </a:r>
          </a:p>
        </p:txBody>
      </p:sp>
    </p:spTree>
    <p:extLst>
      <p:ext uri="{BB962C8B-B14F-4D97-AF65-F5344CB8AC3E}">
        <p14:creationId xmlns:p14="http://schemas.microsoft.com/office/powerpoint/2010/main" val="18006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P spid="7" grpId="0" uiExpand="1" build="p"/>
      <p:bldP spid="8" grpId="0" uiExpand="1" build="p"/>
      <p:bldP spid="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228600" y="133350"/>
            <a:ext cx="3845274" cy="1257452"/>
          </a:xfrm>
        </p:spPr>
        <p:txBody>
          <a:bodyPr>
            <a:normAutofit/>
          </a:bodyPr>
          <a:lstStyle/>
          <a:p>
            <a:r>
              <a:rPr lang="en-US" dirty="0">
                <a:solidFill>
                  <a:srgbClr val="FFFFFF"/>
                </a:solidFill>
                <a:latin typeface="Helvetica" pitchFamily="2" charset="0"/>
              </a:rPr>
              <a:t>Keys to Success</a:t>
            </a:r>
          </a:p>
        </p:txBody>
      </p:sp>
      <p:sp>
        <p:nvSpPr>
          <p:cNvPr id="4" name="Content Placeholder 3">
            <a:extLst>
              <a:ext uri="{FF2B5EF4-FFF2-40B4-BE49-F238E27FC236}">
                <a16:creationId xmlns:a16="http://schemas.microsoft.com/office/drawing/2014/main" id="{FABFD27A-078C-9047-A250-6FCA9BA08F4C}"/>
              </a:ext>
            </a:extLst>
          </p:cNvPr>
          <p:cNvSpPr>
            <a:spLocks noGrp="1"/>
          </p:cNvSpPr>
          <p:nvPr>
            <p:ph idx="1"/>
          </p:nvPr>
        </p:nvSpPr>
        <p:spPr>
          <a:xfrm>
            <a:off x="228600" y="1047750"/>
            <a:ext cx="5562600" cy="3705603"/>
          </a:xfrm>
        </p:spPr>
        <p:txBody>
          <a:bodyPr>
            <a:noAutofit/>
          </a:bodyPr>
          <a:lstStyle/>
          <a:p>
            <a:pPr>
              <a:lnSpc>
                <a:spcPct val="90000"/>
              </a:lnSpc>
            </a:pPr>
            <a:r>
              <a:rPr lang="en-US" sz="1400" dirty="0">
                <a:latin typeface="Helvetica" pitchFamily="2" charset="0"/>
              </a:rPr>
              <a:t>Manager’s Keys To Success</a:t>
            </a:r>
            <a:br>
              <a:rPr lang="en-US" sz="1400" dirty="0">
                <a:latin typeface="Helvetica" pitchFamily="2" charset="0"/>
              </a:rPr>
            </a:br>
            <a:endParaRPr lang="en-US" sz="1400" dirty="0">
              <a:latin typeface="Helvetica" pitchFamily="2" charset="0"/>
            </a:endParaRPr>
          </a:p>
          <a:p>
            <a:pPr marL="609570" lvl="0" indent="-609570">
              <a:lnSpc>
                <a:spcPct val="90000"/>
              </a:lnSpc>
              <a:spcBef>
                <a:spcPts val="800"/>
              </a:spcBef>
              <a:spcAft>
                <a:spcPts val="800"/>
              </a:spcAft>
              <a:buFont typeface="+mj-lt"/>
              <a:buAutoNum type="arabicPeriod"/>
            </a:pPr>
            <a:r>
              <a:rPr lang="en-US" sz="1400" dirty="0"/>
              <a:t>Salespeople and Manager Tasks are completed</a:t>
            </a:r>
          </a:p>
          <a:p>
            <a:pPr marL="609570" lvl="0" indent="-609570">
              <a:lnSpc>
                <a:spcPct val="90000"/>
              </a:lnSpc>
              <a:spcBef>
                <a:spcPts val="800"/>
              </a:spcBef>
              <a:spcAft>
                <a:spcPts val="800"/>
              </a:spcAft>
              <a:buFont typeface="+mj-lt"/>
              <a:buAutoNum type="arabicPeriod"/>
            </a:pPr>
            <a:r>
              <a:rPr lang="en-US" sz="1400" dirty="0"/>
              <a:t>Appointments</a:t>
            </a:r>
          </a:p>
          <a:p>
            <a:pPr marL="609570" lvl="0" indent="-609570">
              <a:lnSpc>
                <a:spcPct val="90000"/>
              </a:lnSpc>
              <a:spcBef>
                <a:spcPts val="800"/>
              </a:spcBef>
              <a:spcAft>
                <a:spcPts val="800"/>
              </a:spcAft>
              <a:buFont typeface="+mj-lt"/>
              <a:buAutoNum type="arabicPeriod"/>
            </a:pPr>
            <a:r>
              <a:rPr lang="en-US" sz="1400" dirty="0"/>
              <a:t>Showroom Visits (Accurately &amp; Timely)</a:t>
            </a:r>
          </a:p>
          <a:p>
            <a:pPr marL="609570" lvl="0" indent="-609570">
              <a:lnSpc>
                <a:spcPct val="90000"/>
              </a:lnSpc>
              <a:spcBef>
                <a:spcPts val="800"/>
              </a:spcBef>
              <a:spcAft>
                <a:spcPts val="800"/>
              </a:spcAft>
              <a:buFont typeface="+mj-lt"/>
              <a:buAutoNum type="arabicPeriod"/>
            </a:pPr>
            <a:r>
              <a:rPr lang="en-US" sz="1400" dirty="0"/>
              <a:t>Update Sold Log Every Night</a:t>
            </a:r>
          </a:p>
          <a:p>
            <a:pPr marL="609570" lvl="0" indent="-609570">
              <a:lnSpc>
                <a:spcPct val="90000"/>
              </a:lnSpc>
              <a:spcBef>
                <a:spcPts val="800"/>
              </a:spcBef>
              <a:spcAft>
                <a:spcPts val="800"/>
              </a:spcAft>
              <a:buFont typeface="+mj-lt"/>
              <a:buAutoNum type="arabicPeriod"/>
            </a:pPr>
            <a:r>
              <a:rPr lang="en-US" sz="1400" dirty="0"/>
              <a:t>DMS to CRM Sales/Customer Matching</a:t>
            </a:r>
          </a:p>
          <a:p>
            <a:pPr marL="609570" lvl="0" indent="-609570">
              <a:lnSpc>
                <a:spcPct val="90000"/>
              </a:lnSpc>
              <a:spcBef>
                <a:spcPts val="800"/>
              </a:spcBef>
              <a:spcAft>
                <a:spcPts val="800"/>
              </a:spcAft>
              <a:buFont typeface="+mj-lt"/>
              <a:buAutoNum type="arabicPeriod"/>
            </a:pPr>
            <a:r>
              <a:rPr lang="en-US" sz="1400" dirty="0"/>
              <a:t>Unanswered Emails and Text Messages</a:t>
            </a:r>
          </a:p>
          <a:p>
            <a:pPr marL="609570" lvl="0" indent="-609570">
              <a:lnSpc>
                <a:spcPct val="90000"/>
              </a:lnSpc>
              <a:spcBef>
                <a:spcPts val="800"/>
              </a:spcBef>
              <a:spcAft>
                <a:spcPts val="800"/>
              </a:spcAft>
              <a:buFont typeface="+mj-lt"/>
              <a:buAutoNum type="arabicPeriod"/>
            </a:pPr>
            <a:r>
              <a:rPr lang="en-US" sz="1400" dirty="0">
                <a:latin typeface="Helvetica" pitchFamily="2" charset="0"/>
              </a:rPr>
              <a:t>Active Leads without Future Follow Up - Sales </a:t>
            </a:r>
          </a:p>
        </p:txBody>
      </p:sp>
      <p:pic>
        <p:nvPicPr>
          <p:cNvPr id="2" name="Picture 1">
            <a:extLst>
              <a:ext uri="{FF2B5EF4-FFF2-40B4-BE49-F238E27FC236}">
                <a16:creationId xmlns:a16="http://schemas.microsoft.com/office/drawing/2014/main" id="{0A4C4F9B-50EE-A645-B844-3E6C9F62137D}"/>
              </a:ext>
            </a:extLst>
          </p:cNvPr>
          <p:cNvPicPr>
            <a:picLocks noChangeAspect="1"/>
          </p:cNvPicPr>
          <p:nvPr/>
        </p:nvPicPr>
        <p:blipFill rotWithShape="1">
          <a:blip r:embed="rId3"/>
          <a:srcRect r="1" b="15420"/>
          <a:stretch/>
        </p:blipFill>
        <p:spPr>
          <a:xfrm>
            <a:off x="4567959" y="10"/>
            <a:ext cx="4576040" cy="5143490"/>
          </a:xfrm>
          <a:prstGeom prst="rect">
            <a:avLst/>
          </a:prstGeom>
          <a:effectLst/>
        </p:spPr>
      </p:pic>
    </p:spTree>
    <p:extLst>
      <p:ext uri="{BB962C8B-B14F-4D97-AF65-F5344CB8AC3E}">
        <p14:creationId xmlns:p14="http://schemas.microsoft.com/office/powerpoint/2010/main" val="159913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228600" y="133350"/>
            <a:ext cx="3845274" cy="1257452"/>
          </a:xfrm>
        </p:spPr>
        <p:txBody>
          <a:bodyPr>
            <a:normAutofit/>
          </a:bodyPr>
          <a:lstStyle/>
          <a:p>
            <a:r>
              <a:rPr lang="en-US" dirty="0">
                <a:solidFill>
                  <a:srgbClr val="FFFFFF"/>
                </a:solidFill>
                <a:latin typeface="Helvetica" pitchFamily="2" charset="0"/>
              </a:rPr>
              <a:t>Keys to Success</a:t>
            </a:r>
          </a:p>
        </p:txBody>
      </p:sp>
      <p:pic>
        <p:nvPicPr>
          <p:cNvPr id="2" name="Picture 1">
            <a:extLst>
              <a:ext uri="{FF2B5EF4-FFF2-40B4-BE49-F238E27FC236}">
                <a16:creationId xmlns:a16="http://schemas.microsoft.com/office/drawing/2014/main" id="{0A4C4F9B-50EE-A645-B844-3E6C9F62137D}"/>
              </a:ext>
            </a:extLst>
          </p:cNvPr>
          <p:cNvPicPr>
            <a:picLocks noChangeAspect="1"/>
          </p:cNvPicPr>
          <p:nvPr/>
        </p:nvPicPr>
        <p:blipFill rotWithShape="1">
          <a:blip r:embed="rId3"/>
          <a:srcRect r="1" b="15420"/>
          <a:stretch/>
        </p:blipFill>
        <p:spPr>
          <a:xfrm>
            <a:off x="4567959" y="10"/>
            <a:ext cx="4576040" cy="5143490"/>
          </a:xfrm>
          <a:prstGeom prst="rect">
            <a:avLst/>
          </a:prstGeom>
          <a:effectLst/>
        </p:spPr>
      </p:pic>
      <p:sp>
        <p:nvSpPr>
          <p:cNvPr id="7" name="Rectangle 6">
            <a:extLst>
              <a:ext uri="{FF2B5EF4-FFF2-40B4-BE49-F238E27FC236}">
                <a16:creationId xmlns:a16="http://schemas.microsoft.com/office/drawing/2014/main" id="{29E9D61E-9D2C-A946-830E-43E5883A7C5A}"/>
              </a:ext>
            </a:extLst>
          </p:cNvPr>
          <p:cNvSpPr/>
          <p:nvPr/>
        </p:nvSpPr>
        <p:spPr>
          <a:xfrm>
            <a:off x="228600" y="1040048"/>
            <a:ext cx="5659120" cy="3063403"/>
          </a:xfrm>
          <a:prstGeom prst="rect">
            <a:avLst/>
          </a:prstGeom>
        </p:spPr>
        <p:txBody>
          <a:bodyPr wrap="square">
            <a:spAutoFit/>
          </a:bodyPr>
          <a:lstStyle/>
          <a:p>
            <a:r>
              <a:rPr lang="en-US" sz="1400" b="1" dirty="0">
                <a:solidFill>
                  <a:srgbClr val="3C4A55"/>
                </a:solidFill>
                <a:latin typeface="Helvetica" pitchFamily="2" charset="0"/>
                <a:cs typeface="Arial" panose="020B0604020202020204" pitchFamily="34" charset="0"/>
              </a:rPr>
              <a:t>Salesperson’s Keys To Success</a:t>
            </a:r>
            <a:br>
              <a:rPr lang="en-US" sz="1400" b="1" dirty="0">
                <a:solidFill>
                  <a:srgbClr val="3C4A55"/>
                </a:solidFill>
                <a:latin typeface="Helvetica" pitchFamily="2" charset="0"/>
                <a:cs typeface="Arial" panose="020B0604020202020204" pitchFamily="34" charset="0"/>
              </a:rPr>
            </a:br>
            <a:endParaRPr lang="en-US" sz="1400" b="1" dirty="0">
              <a:solidFill>
                <a:srgbClr val="3C4A55"/>
              </a:solidFill>
              <a:latin typeface="Helvetica" pitchFamily="2" charset="0"/>
              <a:cs typeface="Arial" panose="020B0604020202020204" pitchFamily="34" charset="0"/>
            </a:endParaRPr>
          </a:p>
          <a:p>
            <a:pPr marL="228600" indent="-228600">
              <a:lnSpc>
                <a:spcPct val="80000"/>
              </a:lnSpc>
              <a:spcBef>
                <a:spcPts val="800"/>
              </a:spcBef>
              <a:spcAft>
                <a:spcPts val="800"/>
              </a:spcAft>
              <a:buAutoNum type="arabicPeriod"/>
            </a:pPr>
            <a:r>
              <a:rPr lang="en-US" sz="1400" b="1" dirty="0">
                <a:solidFill>
                  <a:srgbClr val="3C4A55"/>
                </a:solidFill>
                <a:latin typeface="Helvetica" pitchFamily="2" charset="0"/>
                <a:cs typeface="Arial" panose="020B0604020202020204" pitchFamily="34" charset="0"/>
              </a:rPr>
              <a:t>     Enter 100% of customers into the CRM</a:t>
            </a:r>
          </a:p>
          <a:p>
            <a:pPr marL="228600" indent="-228600">
              <a:lnSpc>
                <a:spcPct val="80000"/>
              </a:lnSpc>
              <a:spcBef>
                <a:spcPts val="800"/>
              </a:spcBef>
              <a:spcAft>
                <a:spcPts val="800"/>
              </a:spcAft>
              <a:buAutoNum type="arabicPeriod"/>
            </a:pPr>
            <a:r>
              <a:rPr lang="en-US" sz="1400" b="1" dirty="0">
                <a:solidFill>
                  <a:srgbClr val="3C4A55"/>
                </a:solidFill>
                <a:latin typeface="Helvetica" pitchFamily="2" charset="0"/>
                <a:cs typeface="Arial" panose="020B0604020202020204" pitchFamily="34" charset="0"/>
              </a:rPr>
              <a:t>     </a:t>
            </a:r>
            <a:r>
              <a:rPr lang="en-US" sz="1400" b="1" u="sng" dirty="0">
                <a:solidFill>
                  <a:srgbClr val="3C4A55"/>
                </a:solidFill>
                <a:latin typeface="Helvetica" pitchFamily="2" charset="0"/>
                <a:cs typeface="Arial" panose="020B0604020202020204" pitchFamily="34" charset="0"/>
              </a:rPr>
              <a:t>Complete</a:t>
            </a:r>
            <a:r>
              <a:rPr lang="en-US" sz="1400" b="1" dirty="0">
                <a:solidFill>
                  <a:srgbClr val="3C4A55"/>
                </a:solidFill>
                <a:latin typeface="Helvetica" pitchFamily="2" charset="0"/>
                <a:cs typeface="Arial" panose="020B0604020202020204" pitchFamily="34" charset="0"/>
              </a:rPr>
              <a:t> all your tasks</a:t>
            </a:r>
          </a:p>
          <a:p>
            <a:pPr marL="228600" indent="-228600">
              <a:lnSpc>
                <a:spcPct val="80000"/>
              </a:lnSpc>
              <a:spcBef>
                <a:spcPts val="800"/>
              </a:spcBef>
              <a:spcAft>
                <a:spcPts val="800"/>
              </a:spcAft>
              <a:buAutoNum type="arabicPeriod"/>
            </a:pPr>
            <a:r>
              <a:rPr lang="en-US" sz="1400" b="1" dirty="0">
                <a:solidFill>
                  <a:srgbClr val="3C4A55"/>
                </a:solidFill>
                <a:latin typeface="Helvetica" pitchFamily="2" charset="0"/>
                <a:cs typeface="Arial" panose="020B0604020202020204" pitchFamily="34" charset="0"/>
              </a:rPr>
              <a:t>     Review and complete alerts on your dashboard</a:t>
            </a:r>
          </a:p>
          <a:p>
            <a:pPr marL="228600" indent="-228600">
              <a:lnSpc>
                <a:spcPct val="80000"/>
              </a:lnSpc>
              <a:spcBef>
                <a:spcPts val="800"/>
              </a:spcBef>
              <a:spcAft>
                <a:spcPts val="800"/>
              </a:spcAft>
              <a:buAutoNum type="arabicPeriod"/>
            </a:pPr>
            <a:r>
              <a:rPr lang="en-US" sz="1400" b="1" dirty="0">
                <a:solidFill>
                  <a:srgbClr val="3C4A55"/>
                </a:solidFill>
                <a:latin typeface="Helvetica" pitchFamily="2" charset="0"/>
                <a:cs typeface="Arial" panose="020B0604020202020204" pitchFamily="34" charset="0"/>
              </a:rPr>
              <a:t>     Set your Appointments in the CRM</a:t>
            </a:r>
          </a:p>
          <a:p>
            <a:pPr marL="228600" indent="-228600">
              <a:lnSpc>
                <a:spcPct val="80000"/>
              </a:lnSpc>
              <a:spcBef>
                <a:spcPts val="800"/>
              </a:spcBef>
              <a:spcAft>
                <a:spcPts val="800"/>
              </a:spcAft>
              <a:buAutoNum type="arabicPeriod"/>
            </a:pPr>
            <a:r>
              <a:rPr lang="en-US" sz="1400" b="1" dirty="0">
                <a:solidFill>
                  <a:srgbClr val="3C4A55"/>
                </a:solidFill>
                <a:latin typeface="Helvetica" pitchFamily="2" charset="0"/>
                <a:cs typeface="Arial" panose="020B0604020202020204" pitchFamily="34" charset="0"/>
              </a:rPr>
              <a:t>     Log Showroom Visits for ALL customers!</a:t>
            </a:r>
          </a:p>
          <a:p>
            <a:pPr marL="228600" indent="-228600">
              <a:lnSpc>
                <a:spcPct val="80000"/>
              </a:lnSpc>
              <a:spcBef>
                <a:spcPts val="800"/>
              </a:spcBef>
              <a:spcAft>
                <a:spcPts val="800"/>
              </a:spcAft>
              <a:buAutoNum type="arabicPeriod"/>
            </a:pPr>
            <a:r>
              <a:rPr lang="en-US" sz="1400" b="1" dirty="0">
                <a:solidFill>
                  <a:srgbClr val="3C4A55"/>
                </a:solidFill>
                <a:latin typeface="Helvetica" pitchFamily="2" charset="0"/>
                <a:cs typeface="Arial" panose="020B0604020202020204" pitchFamily="34" charset="0"/>
              </a:rPr>
              <a:t>     Prospect in your Leads Page</a:t>
            </a:r>
          </a:p>
          <a:p>
            <a:pPr marL="228600" indent="-228600">
              <a:lnSpc>
                <a:spcPct val="80000"/>
              </a:lnSpc>
              <a:spcBef>
                <a:spcPts val="800"/>
              </a:spcBef>
              <a:spcAft>
                <a:spcPts val="800"/>
              </a:spcAft>
              <a:buAutoNum type="arabicPeriod"/>
            </a:pPr>
            <a:r>
              <a:rPr lang="en-US" sz="1400" b="1" dirty="0">
                <a:solidFill>
                  <a:srgbClr val="3C4A55"/>
                </a:solidFill>
                <a:latin typeface="Helvetica" pitchFamily="2" charset="0"/>
                <a:cs typeface="Arial" panose="020B0604020202020204" pitchFamily="34" charset="0"/>
              </a:rPr>
              <a:t>     Utilize your Wishlist</a:t>
            </a:r>
          </a:p>
        </p:txBody>
      </p:sp>
    </p:spTree>
    <p:extLst>
      <p:ext uri="{BB962C8B-B14F-4D97-AF65-F5344CB8AC3E}">
        <p14:creationId xmlns:p14="http://schemas.microsoft.com/office/powerpoint/2010/main" val="113152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33350"/>
            <a:ext cx="5867400" cy="512980"/>
          </a:xfrm>
        </p:spPr>
        <p:txBody>
          <a:bodyPr/>
          <a:lstStyle/>
          <a:p>
            <a:r>
              <a:rPr lang="en-US" sz="2800" dirty="0">
                <a:latin typeface="Helvetica" pitchFamily="2" charset="0"/>
              </a:rPr>
              <a:t>“Just Do It…”</a:t>
            </a:r>
          </a:p>
        </p:txBody>
      </p:sp>
      <p:pic>
        <p:nvPicPr>
          <p:cNvPr id="11" name="Picture 10">
            <a:extLst>
              <a:ext uri="{FF2B5EF4-FFF2-40B4-BE49-F238E27FC236}">
                <a16:creationId xmlns:a16="http://schemas.microsoft.com/office/drawing/2014/main" id="{8D790E48-77E1-4C39-B2F8-E42F38971C7D}"/>
              </a:ext>
            </a:extLst>
          </p:cNvPr>
          <p:cNvPicPr>
            <a:picLocks noChangeAspect="1"/>
          </p:cNvPicPr>
          <p:nvPr/>
        </p:nvPicPr>
        <p:blipFill>
          <a:blip r:embed="rId3"/>
          <a:stretch>
            <a:fillRect/>
          </a:stretch>
        </p:blipFill>
        <p:spPr>
          <a:xfrm>
            <a:off x="1600200" y="957416"/>
            <a:ext cx="6351856" cy="4186084"/>
          </a:xfrm>
          <a:prstGeom prst="rect">
            <a:avLst/>
          </a:prstGeom>
        </p:spPr>
      </p:pic>
    </p:spTree>
    <p:extLst>
      <p:ext uri="{BB962C8B-B14F-4D97-AF65-F5344CB8AC3E}">
        <p14:creationId xmlns:p14="http://schemas.microsoft.com/office/powerpoint/2010/main" val="2601513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1331DB-08A6-4D89-B5E3-EC573139F537}"/>
              </a:ext>
            </a:extLst>
          </p:cNvPr>
          <p:cNvPicPr>
            <a:picLocks noChangeAspect="1"/>
          </p:cNvPicPr>
          <p:nvPr/>
        </p:nvPicPr>
        <p:blipFill>
          <a:blip r:embed="rId3"/>
          <a:stretch>
            <a:fillRect/>
          </a:stretch>
        </p:blipFill>
        <p:spPr>
          <a:xfrm>
            <a:off x="1371600" y="1581150"/>
            <a:ext cx="6390562" cy="3228566"/>
          </a:xfrm>
          <a:prstGeom prst="rect">
            <a:avLst/>
          </a:prstGeom>
        </p:spPr>
      </p:pic>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75295"/>
            <a:ext cx="6248400" cy="512980"/>
          </a:xfrm>
        </p:spPr>
        <p:txBody>
          <a:bodyPr/>
          <a:lstStyle/>
          <a:p>
            <a:r>
              <a:rPr lang="en-US" sz="2800" dirty="0">
                <a:latin typeface="Helvetica" pitchFamily="2" charset="0"/>
              </a:rPr>
              <a:t>Completing Tasks</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57200" y="956347"/>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CRM &gt; Dashboard &gt; Dealer Dashboard</a:t>
            </a:r>
          </a:p>
        </p:txBody>
      </p:sp>
      <p:pic>
        <p:nvPicPr>
          <p:cNvPr id="2052" name="Picture 4" descr="C:\Users\hxcbo\AppData\Local\Temp\SNAGHTML1f7dfb5e.PNG">
            <a:extLst>
              <a:ext uri="{FF2B5EF4-FFF2-40B4-BE49-F238E27FC236}">
                <a16:creationId xmlns:a16="http://schemas.microsoft.com/office/drawing/2014/main" id="{BD4B8C0F-806B-4F6F-ABE2-70B75CB8C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5085" y="1612628"/>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hxcbo\AppData\Local\Temp\SNAGHTML1f7f43fb.PNG">
            <a:extLst>
              <a:ext uri="{FF2B5EF4-FFF2-40B4-BE49-F238E27FC236}">
                <a16:creationId xmlns:a16="http://schemas.microsoft.com/office/drawing/2014/main" id="{BA743E7C-6381-43C5-A655-AF6F6579D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285" y="160336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DD5C9A54-3073-4D35-BF88-19E9752BA8D2}"/>
              </a:ext>
            </a:extLst>
          </p:cNvPr>
          <p:cNvSpPr/>
          <p:nvPr/>
        </p:nvSpPr>
        <p:spPr>
          <a:xfrm>
            <a:off x="3178085" y="1856966"/>
            <a:ext cx="1673900" cy="2895600"/>
          </a:xfrm>
          <a:prstGeom prst="roundRect">
            <a:avLst/>
          </a:prstGeom>
          <a:solidFill>
            <a:srgbClr val="FFFF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C:\Users\hxcbo\AppData\Local\Temp\SNAGHTML1fb8f5a3.PNG">
            <a:extLst>
              <a:ext uri="{FF2B5EF4-FFF2-40B4-BE49-F238E27FC236}">
                <a16:creationId xmlns:a16="http://schemas.microsoft.com/office/drawing/2014/main" id="{621CA054-3E07-4734-8761-6C35D66BE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0885" y="3041103"/>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43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3597442-F790-9D4C-BB5A-CCBE6A6D9378}"/>
              </a:ext>
            </a:extLst>
          </p:cNvPr>
          <p:cNvGraphicFramePr/>
          <p:nvPr>
            <p:extLst>
              <p:ext uri="{D42A27DB-BD31-4B8C-83A1-F6EECF244321}">
                <p14:modId xmlns:p14="http://schemas.microsoft.com/office/powerpoint/2010/main" val="3490897529"/>
              </p:ext>
            </p:extLst>
          </p:nvPr>
        </p:nvGraphicFramePr>
        <p:xfrm>
          <a:off x="152400" y="1352550"/>
          <a:ext cx="9220200" cy="198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D10ABE87-A5FC-7D4D-9ECE-B4B6AE76D5C7}"/>
              </a:ext>
            </a:extLst>
          </p:cNvPr>
          <p:cNvGraphicFramePr/>
          <p:nvPr>
            <p:extLst>
              <p:ext uri="{D42A27DB-BD31-4B8C-83A1-F6EECF244321}">
                <p14:modId xmlns:p14="http://schemas.microsoft.com/office/powerpoint/2010/main" val="156212788"/>
              </p:ext>
            </p:extLst>
          </p:nvPr>
        </p:nvGraphicFramePr>
        <p:xfrm>
          <a:off x="170688" y="2858751"/>
          <a:ext cx="9220200" cy="1981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Picture 2" descr="C:\Users\hxcbo\AppData\Local\Temp\SNAGHTML1994c99f.PNG">
            <a:extLst>
              <a:ext uri="{FF2B5EF4-FFF2-40B4-BE49-F238E27FC236}">
                <a16:creationId xmlns:a16="http://schemas.microsoft.com/office/drawing/2014/main" id="{10EB46DC-6E75-B140-94A8-7EF4FBD5D8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0" y="4095750"/>
            <a:ext cx="713326" cy="61449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637423AD-E042-1D4C-9095-402CB1726A6F}"/>
              </a:ext>
            </a:extLst>
          </p:cNvPr>
          <p:cNvSpPr txBox="1">
            <a:spLocks/>
          </p:cNvSpPr>
          <p:nvPr/>
        </p:nvSpPr>
        <p:spPr>
          <a:xfrm>
            <a:off x="1506218" y="4202532"/>
            <a:ext cx="7086600" cy="507710"/>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solidFill>
                  <a:srgbClr val="FF0000"/>
                </a:solidFill>
                <a:latin typeface="Helvetica" pitchFamily="2" charset="0"/>
              </a:rPr>
              <a:t>Think About It:  How much money is this truly costing you?</a:t>
            </a:r>
          </a:p>
        </p:txBody>
      </p:sp>
    </p:spTree>
    <p:extLst>
      <p:ext uri="{BB962C8B-B14F-4D97-AF65-F5344CB8AC3E}">
        <p14:creationId xmlns:p14="http://schemas.microsoft.com/office/powerpoint/2010/main" val="426995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20E5CF-5AC0-489F-831E-5EB2E0F8DB16}"/>
              </a:ext>
            </a:extLst>
          </p:cNvPr>
          <p:cNvPicPr>
            <a:picLocks noChangeAspect="1"/>
          </p:cNvPicPr>
          <p:nvPr/>
        </p:nvPicPr>
        <p:blipFill>
          <a:blip r:embed="rId3"/>
          <a:stretch>
            <a:fillRect/>
          </a:stretch>
        </p:blipFill>
        <p:spPr>
          <a:xfrm>
            <a:off x="1295400" y="1608164"/>
            <a:ext cx="6384969" cy="3097186"/>
          </a:xfrm>
          <a:prstGeom prst="rect">
            <a:avLst/>
          </a:prstGeom>
        </p:spPr>
      </p:pic>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75295"/>
            <a:ext cx="6248400" cy="512980"/>
          </a:xfrm>
        </p:spPr>
        <p:txBody>
          <a:bodyPr/>
          <a:lstStyle/>
          <a:p>
            <a:r>
              <a:rPr lang="en-US" sz="2800" dirty="0">
                <a:latin typeface="Helvetica" pitchFamily="2" charset="0"/>
              </a:rPr>
              <a:t>Appointments</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57200" y="1012715"/>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CRM &gt; Dashboard &gt; Dealer Dashboard</a:t>
            </a:r>
          </a:p>
        </p:txBody>
      </p:sp>
      <p:pic>
        <p:nvPicPr>
          <p:cNvPr id="2052" name="Picture 4" descr="C:\Users\hxcbo\AppData\Local\Temp\SNAGHTML1f7dfb5e.PNG">
            <a:extLst>
              <a:ext uri="{FF2B5EF4-FFF2-40B4-BE49-F238E27FC236}">
                <a16:creationId xmlns:a16="http://schemas.microsoft.com/office/drawing/2014/main" id="{BD4B8C0F-806B-4F6F-ABE2-70B75CB8C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692" y="2168978"/>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hxcbo\AppData\Local\Temp\SNAGHTML1f7f43fb.PNG">
            <a:extLst>
              <a:ext uri="{FF2B5EF4-FFF2-40B4-BE49-F238E27FC236}">
                <a16:creationId xmlns:a16="http://schemas.microsoft.com/office/drawing/2014/main" id="{BA743E7C-6381-43C5-A655-AF6F6579D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9092" y="2983462"/>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5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3597442-F790-9D4C-BB5A-CCBE6A6D9378}"/>
              </a:ext>
            </a:extLst>
          </p:cNvPr>
          <p:cNvGraphicFramePr/>
          <p:nvPr>
            <p:extLst>
              <p:ext uri="{D42A27DB-BD31-4B8C-83A1-F6EECF244321}">
                <p14:modId xmlns:p14="http://schemas.microsoft.com/office/powerpoint/2010/main" val="3560576159"/>
              </p:ext>
            </p:extLst>
          </p:nvPr>
        </p:nvGraphicFramePr>
        <p:xfrm>
          <a:off x="-109491" y="1581150"/>
          <a:ext cx="9220200" cy="198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D10ABE87-A5FC-7D4D-9ECE-B4B6AE76D5C7}"/>
              </a:ext>
            </a:extLst>
          </p:cNvPr>
          <p:cNvGraphicFramePr/>
          <p:nvPr>
            <p:extLst>
              <p:ext uri="{D42A27DB-BD31-4B8C-83A1-F6EECF244321}">
                <p14:modId xmlns:p14="http://schemas.microsoft.com/office/powerpoint/2010/main" val="1719875468"/>
              </p:ext>
            </p:extLst>
          </p:nvPr>
        </p:nvGraphicFramePr>
        <p:xfrm>
          <a:off x="-109491" y="2944885"/>
          <a:ext cx="9220200" cy="1981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Content Placeholder 3">
            <a:extLst>
              <a:ext uri="{FF2B5EF4-FFF2-40B4-BE49-F238E27FC236}">
                <a16:creationId xmlns:a16="http://schemas.microsoft.com/office/drawing/2014/main" id="{A17AE7C8-469F-1842-B6AB-6EC31B041B14}"/>
              </a:ext>
            </a:extLst>
          </p:cNvPr>
          <p:cNvSpPr txBox="1">
            <a:spLocks/>
          </p:cNvSpPr>
          <p:nvPr/>
        </p:nvSpPr>
        <p:spPr>
          <a:xfrm>
            <a:off x="1561786" y="4362010"/>
            <a:ext cx="7086600" cy="507710"/>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solidFill>
                  <a:srgbClr val="FF0000"/>
                </a:solidFill>
                <a:latin typeface="Helvetica" pitchFamily="2" charset="0"/>
              </a:rPr>
              <a:t>Think About It:  How many customers are slipping away?</a:t>
            </a:r>
          </a:p>
        </p:txBody>
      </p:sp>
      <p:pic>
        <p:nvPicPr>
          <p:cNvPr id="7" name="Picture 2" descr="C:\Users\hxcbo\AppData\Local\Temp\SNAGHTML1994c99f.PNG">
            <a:extLst>
              <a:ext uri="{FF2B5EF4-FFF2-40B4-BE49-F238E27FC236}">
                <a16:creationId xmlns:a16="http://schemas.microsoft.com/office/drawing/2014/main" id="{19A84DB7-B97F-5542-8BD5-0E52FE6C22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628" y="4255228"/>
            <a:ext cx="713326" cy="614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xcbo\AppData\Local\Temp\SNAGHTML1f90f046.PNG">
            <a:extLst>
              <a:ext uri="{FF2B5EF4-FFF2-40B4-BE49-F238E27FC236}">
                <a16:creationId xmlns:a16="http://schemas.microsoft.com/office/drawing/2014/main" id="{DC3AD2EE-05E6-4EF6-BD7A-A81E519B4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57201"/>
            <a:ext cx="7009591" cy="35110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75295"/>
            <a:ext cx="6248400" cy="512980"/>
          </a:xfrm>
        </p:spPr>
        <p:txBody>
          <a:bodyPr/>
          <a:lstStyle/>
          <a:p>
            <a:r>
              <a:rPr lang="en-US" sz="2800" dirty="0">
                <a:latin typeface="Helvetica" pitchFamily="2" charset="0"/>
              </a:rPr>
              <a:t>Showroom Visits</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57200" y="956839"/>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CRM &gt; Dashboard &gt; Showroom Visit Log (Starting a Visit)</a:t>
            </a:r>
          </a:p>
        </p:txBody>
      </p:sp>
    </p:spTree>
    <p:extLst>
      <p:ext uri="{BB962C8B-B14F-4D97-AF65-F5344CB8AC3E}">
        <p14:creationId xmlns:p14="http://schemas.microsoft.com/office/powerpoint/2010/main" val="371867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0" y="2115801"/>
            <a:ext cx="4648200" cy="954107"/>
          </a:xfrm>
          <a:prstGeom prst="rect">
            <a:avLst/>
          </a:prstGeom>
          <a:noFill/>
        </p:spPr>
        <p:txBody>
          <a:bodyPr wrap="square" rtlCol="0" anchor="ctr" anchorCtr="0">
            <a:spAutoFit/>
          </a:bodyPr>
          <a:lstStyle/>
          <a:p>
            <a:pPr algn="ctr"/>
            <a:r>
              <a:rPr lang="en-US" sz="4000" dirty="0">
                <a:solidFill>
                  <a:schemeClr val="bg1"/>
                </a:solidFill>
                <a:latin typeface="Helvetica" pitchFamily="2" charset="0"/>
                <a:cs typeface="Arial"/>
              </a:rPr>
              <a:t>Bobby Holmes</a:t>
            </a:r>
            <a:br>
              <a:rPr lang="en-US" sz="4000" dirty="0">
                <a:solidFill>
                  <a:schemeClr val="bg1"/>
                </a:solidFill>
                <a:latin typeface="Helvetica" pitchFamily="2" charset="0"/>
                <a:cs typeface="Arial"/>
              </a:rPr>
            </a:br>
            <a:r>
              <a:rPr lang="en-US" sz="1600" dirty="0">
                <a:solidFill>
                  <a:schemeClr val="bg1"/>
                </a:solidFill>
                <a:latin typeface="Helvetica" pitchFamily="2" charset="0"/>
                <a:cs typeface="Arial"/>
              </a:rPr>
              <a:t>Senior Performance Manager</a:t>
            </a:r>
          </a:p>
        </p:txBody>
      </p:sp>
    </p:spTree>
    <p:extLst>
      <p:ext uri="{BB962C8B-B14F-4D97-AF65-F5344CB8AC3E}">
        <p14:creationId xmlns:p14="http://schemas.microsoft.com/office/powerpoint/2010/main" val="94102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xcbo\AppData\Local\Temp\SNAGHTML1f90f046.PNG">
            <a:extLst>
              <a:ext uri="{FF2B5EF4-FFF2-40B4-BE49-F238E27FC236}">
                <a16:creationId xmlns:a16="http://schemas.microsoft.com/office/drawing/2014/main" id="{DC3AD2EE-05E6-4EF6-BD7A-A81E519B4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57201"/>
            <a:ext cx="7009591" cy="35110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75295"/>
            <a:ext cx="6248400" cy="512980"/>
          </a:xfrm>
        </p:spPr>
        <p:txBody>
          <a:bodyPr/>
          <a:lstStyle/>
          <a:p>
            <a:r>
              <a:rPr lang="en-US" sz="2800" dirty="0">
                <a:latin typeface="Helvetica" pitchFamily="2" charset="0"/>
              </a:rPr>
              <a:t>Showroom Visits</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57200" y="956839"/>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CRM &gt; Dashboard &gt; Showroom Visit Log (Ending a Visit)</a:t>
            </a:r>
          </a:p>
        </p:txBody>
      </p:sp>
    </p:spTree>
    <p:extLst>
      <p:ext uri="{BB962C8B-B14F-4D97-AF65-F5344CB8AC3E}">
        <p14:creationId xmlns:p14="http://schemas.microsoft.com/office/powerpoint/2010/main" val="154635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8E9305-AC02-B34C-8D97-B2890E5A08E5}"/>
              </a:ext>
            </a:extLst>
          </p:cNvPr>
          <p:cNvPicPr>
            <a:picLocks noChangeAspect="1"/>
          </p:cNvPicPr>
          <p:nvPr/>
        </p:nvPicPr>
        <p:blipFill>
          <a:blip r:embed="rId3"/>
          <a:stretch>
            <a:fillRect/>
          </a:stretch>
        </p:blipFill>
        <p:spPr>
          <a:xfrm>
            <a:off x="1778000" y="1316301"/>
            <a:ext cx="5435600" cy="3866166"/>
          </a:xfrm>
          <a:prstGeom prst="rect">
            <a:avLst/>
          </a:prstGeom>
        </p:spPr>
      </p:pic>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75295"/>
            <a:ext cx="6248400" cy="512980"/>
          </a:xfrm>
        </p:spPr>
        <p:txBody>
          <a:bodyPr/>
          <a:lstStyle/>
          <a:p>
            <a:r>
              <a:rPr lang="en-US" sz="2800" dirty="0">
                <a:latin typeface="Helvetica" pitchFamily="2" charset="0"/>
              </a:rPr>
              <a:t>Showroom Visits</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57200" y="956839"/>
            <a:ext cx="8382000"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CRM &gt; Dashboard &gt; Showroom Visit Log (A Few New Enhancements)</a:t>
            </a:r>
          </a:p>
        </p:txBody>
      </p:sp>
      <p:pic>
        <p:nvPicPr>
          <p:cNvPr id="2052" name="Picture 4" descr="C:\Users\hxcbo\AppData\Local\Temp\SNAGHTML1f7dfb5e.PNG">
            <a:extLst>
              <a:ext uri="{FF2B5EF4-FFF2-40B4-BE49-F238E27FC236}">
                <a16:creationId xmlns:a16="http://schemas.microsoft.com/office/drawing/2014/main" id="{BD4B8C0F-806B-4F6F-ABE2-70B75CB8C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0426" y="136681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hxcbo\AppData\Local\Temp\SNAGHTML1f7f43fb.PNG">
            <a:extLst>
              <a:ext uri="{FF2B5EF4-FFF2-40B4-BE49-F238E27FC236}">
                <a16:creationId xmlns:a16="http://schemas.microsoft.com/office/drawing/2014/main" id="{BA743E7C-6381-43C5-A655-AF6F6579D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5374" y="2866307"/>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xcbo\AppData\Local\Temp\SNAGHTML4e7640fe.PNG">
            <a:extLst>
              <a:ext uri="{FF2B5EF4-FFF2-40B4-BE49-F238E27FC236}">
                <a16:creationId xmlns:a16="http://schemas.microsoft.com/office/drawing/2014/main" id="{F507F6DC-5325-4476-BBC5-4C7E028F7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57175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xcbo\AppData\Local\Temp\SNAGHTML4e7c1127.PNG">
            <a:extLst>
              <a:ext uri="{FF2B5EF4-FFF2-40B4-BE49-F238E27FC236}">
                <a16:creationId xmlns:a16="http://schemas.microsoft.com/office/drawing/2014/main" id="{A1F133A0-CF21-4862-B362-4187BE521A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958061"/>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33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3597442-F790-9D4C-BB5A-CCBE6A6D9378}"/>
              </a:ext>
            </a:extLst>
          </p:cNvPr>
          <p:cNvGraphicFramePr/>
          <p:nvPr>
            <p:extLst>
              <p:ext uri="{D42A27DB-BD31-4B8C-83A1-F6EECF244321}">
                <p14:modId xmlns:p14="http://schemas.microsoft.com/office/powerpoint/2010/main" val="2565045039"/>
              </p:ext>
            </p:extLst>
          </p:nvPr>
        </p:nvGraphicFramePr>
        <p:xfrm>
          <a:off x="-109491" y="1581150"/>
          <a:ext cx="9220200" cy="198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D10ABE87-A5FC-7D4D-9ECE-B4B6AE76D5C7}"/>
              </a:ext>
            </a:extLst>
          </p:cNvPr>
          <p:cNvGraphicFramePr/>
          <p:nvPr>
            <p:extLst>
              <p:ext uri="{D42A27DB-BD31-4B8C-83A1-F6EECF244321}">
                <p14:modId xmlns:p14="http://schemas.microsoft.com/office/powerpoint/2010/main" val="600113536"/>
              </p:ext>
            </p:extLst>
          </p:nvPr>
        </p:nvGraphicFramePr>
        <p:xfrm>
          <a:off x="-109491" y="3163570"/>
          <a:ext cx="9220200" cy="1981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2" descr="C:\Users\hxcbo\AppData\Local\Temp\SNAGHTML1994c99f.PNG">
            <a:extLst>
              <a:ext uri="{FF2B5EF4-FFF2-40B4-BE49-F238E27FC236}">
                <a16:creationId xmlns:a16="http://schemas.microsoft.com/office/drawing/2014/main" id="{82F288ED-14BF-5643-B42A-18C7C2E70D0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 y="4347159"/>
            <a:ext cx="713326" cy="61449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E3285690-D7C7-6246-B224-8445810968FE}"/>
              </a:ext>
            </a:extLst>
          </p:cNvPr>
          <p:cNvSpPr txBox="1">
            <a:spLocks/>
          </p:cNvSpPr>
          <p:nvPr/>
        </p:nvSpPr>
        <p:spPr>
          <a:xfrm>
            <a:off x="1447800" y="4453941"/>
            <a:ext cx="7086600" cy="507710"/>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solidFill>
                  <a:srgbClr val="FF0000"/>
                </a:solidFill>
                <a:latin typeface="Helvetica" pitchFamily="2" charset="0"/>
              </a:rPr>
              <a:t>Think About It:  Aren’t Be-Backs Important and Profitable?</a:t>
            </a:r>
          </a:p>
        </p:txBody>
      </p:sp>
    </p:spTree>
    <p:extLst>
      <p:ext uri="{BB962C8B-B14F-4D97-AF65-F5344CB8AC3E}">
        <p14:creationId xmlns:p14="http://schemas.microsoft.com/office/powerpoint/2010/main" val="6469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3BF01C-CD4D-47D1-9469-2AC33FC8DFF0}"/>
              </a:ext>
            </a:extLst>
          </p:cNvPr>
          <p:cNvPicPr>
            <a:picLocks noChangeAspect="1"/>
          </p:cNvPicPr>
          <p:nvPr/>
        </p:nvPicPr>
        <p:blipFill>
          <a:blip r:embed="rId3"/>
          <a:stretch>
            <a:fillRect/>
          </a:stretch>
        </p:blipFill>
        <p:spPr>
          <a:xfrm>
            <a:off x="1246785" y="1413010"/>
            <a:ext cx="6650429" cy="3485361"/>
          </a:xfrm>
          <a:prstGeom prst="rect">
            <a:avLst/>
          </a:prstGeom>
        </p:spPr>
      </p:pic>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75295"/>
            <a:ext cx="6248400" cy="512980"/>
          </a:xfrm>
        </p:spPr>
        <p:txBody>
          <a:bodyPr/>
          <a:lstStyle/>
          <a:p>
            <a:r>
              <a:rPr lang="en-US" sz="2800" dirty="0">
                <a:latin typeface="Helvetica" pitchFamily="2" charset="0"/>
              </a:rPr>
              <a:t>Sold Log</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57200" y="946295"/>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CRM &gt; Dashboard &gt; Sold Log</a:t>
            </a:r>
          </a:p>
        </p:txBody>
      </p:sp>
      <p:pic>
        <p:nvPicPr>
          <p:cNvPr id="2052" name="Picture 4" descr="C:\Users\hxcbo\AppData\Local\Temp\SNAGHTML1f7dfb5e.PNG">
            <a:extLst>
              <a:ext uri="{FF2B5EF4-FFF2-40B4-BE49-F238E27FC236}">
                <a16:creationId xmlns:a16="http://schemas.microsoft.com/office/drawing/2014/main" id="{BD4B8C0F-806B-4F6F-ABE2-70B75CB8C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785" y="225691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hxcbo\AppData\Local\Temp\SNAGHTML1f7f43fb.PNG">
            <a:extLst>
              <a:ext uri="{FF2B5EF4-FFF2-40B4-BE49-F238E27FC236}">
                <a16:creationId xmlns:a16="http://schemas.microsoft.com/office/drawing/2014/main" id="{BA743E7C-6381-43C5-A655-AF6F6579D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221" y="3740005"/>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5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3597442-F790-9D4C-BB5A-CCBE6A6D9378}"/>
              </a:ext>
            </a:extLst>
          </p:cNvPr>
          <p:cNvGraphicFramePr/>
          <p:nvPr>
            <p:extLst>
              <p:ext uri="{D42A27DB-BD31-4B8C-83A1-F6EECF244321}">
                <p14:modId xmlns:p14="http://schemas.microsoft.com/office/powerpoint/2010/main" val="2950552825"/>
              </p:ext>
            </p:extLst>
          </p:nvPr>
        </p:nvGraphicFramePr>
        <p:xfrm>
          <a:off x="-109491" y="1581150"/>
          <a:ext cx="9220200" cy="198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D10ABE87-A5FC-7D4D-9ECE-B4B6AE76D5C7}"/>
              </a:ext>
            </a:extLst>
          </p:cNvPr>
          <p:cNvGraphicFramePr/>
          <p:nvPr>
            <p:extLst>
              <p:ext uri="{D42A27DB-BD31-4B8C-83A1-F6EECF244321}">
                <p14:modId xmlns:p14="http://schemas.microsoft.com/office/powerpoint/2010/main" val="779630925"/>
              </p:ext>
            </p:extLst>
          </p:nvPr>
        </p:nvGraphicFramePr>
        <p:xfrm>
          <a:off x="-109491" y="3163570"/>
          <a:ext cx="9220200" cy="1981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2" descr="C:\Users\hxcbo\AppData\Local\Temp\SNAGHTML1994c99f.PNG">
            <a:extLst>
              <a:ext uri="{FF2B5EF4-FFF2-40B4-BE49-F238E27FC236}">
                <a16:creationId xmlns:a16="http://schemas.microsoft.com/office/drawing/2014/main" id="{82F288ED-14BF-5643-B42A-18C7C2E70D0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7228" y="4293768"/>
            <a:ext cx="713326" cy="61449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E3285690-D7C7-6246-B224-8445810968FE}"/>
              </a:ext>
            </a:extLst>
          </p:cNvPr>
          <p:cNvSpPr txBox="1">
            <a:spLocks/>
          </p:cNvSpPr>
          <p:nvPr/>
        </p:nvSpPr>
        <p:spPr>
          <a:xfrm>
            <a:off x="1524000" y="4400550"/>
            <a:ext cx="7086600" cy="507710"/>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solidFill>
                  <a:srgbClr val="FF0000"/>
                </a:solidFill>
                <a:latin typeface="Helvetica" pitchFamily="2" charset="0"/>
              </a:rPr>
              <a:t>Think About It:  Aren’t Be-Backs Important and Profitable?</a:t>
            </a:r>
          </a:p>
        </p:txBody>
      </p:sp>
    </p:spTree>
    <p:extLst>
      <p:ext uri="{BB962C8B-B14F-4D97-AF65-F5344CB8AC3E}">
        <p14:creationId xmlns:p14="http://schemas.microsoft.com/office/powerpoint/2010/main" val="131230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75295"/>
            <a:ext cx="6248400" cy="512980"/>
          </a:xfrm>
        </p:spPr>
        <p:txBody>
          <a:bodyPr/>
          <a:lstStyle/>
          <a:p>
            <a:r>
              <a:rPr lang="en-US" sz="2800" dirty="0">
                <a:latin typeface="Helvetica" pitchFamily="2" charset="0"/>
              </a:rPr>
              <a:t>DMS to CRM Matching</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32816" y="976743"/>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Insights &gt; DMS to CRM Sales/Customer Matching</a:t>
            </a:r>
          </a:p>
        </p:txBody>
      </p:sp>
      <p:pic>
        <p:nvPicPr>
          <p:cNvPr id="5" name="Picture 4">
            <a:extLst>
              <a:ext uri="{FF2B5EF4-FFF2-40B4-BE49-F238E27FC236}">
                <a16:creationId xmlns:a16="http://schemas.microsoft.com/office/drawing/2014/main" id="{C7ED3CEB-2D37-41B0-8A10-FD4EC7E77E06}"/>
              </a:ext>
            </a:extLst>
          </p:cNvPr>
          <p:cNvPicPr>
            <a:picLocks noChangeAspect="1"/>
          </p:cNvPicPr>
          <p:nvPr/>
        </p:nvPicPr>
        <p:blipFill>
          <a:blip r:embed="rId3"/>
          <a:stretch>
            <a:fillRect/>
          </a:stretch>
        </p:blipFill>
        <p:spPr>
          <a:xfrm>
            <a:off x="0" y="1504950"/>
            <a:ext cx="9144000" cy="3411727"/>
          </a:xfrm>
          <a:prstGeom prst="rect">
            <a:avLst/>
          </a:prstGeom>
        </p:spPr>
      </p:pic>
    </p:spTree>
    <p:extLst>
      <p:ext uri="{BB962C8B-B14F-4D97-AF65-F5344CB8AC3E}">
        <p14:creationId xmlns:p14="http://schemas.microsoft.com/office/powerpoint/2010/main" val="36073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3597442-F790-9D4C-BB5A-CCBE6A6D9378}"/>
              </a:ext>
            </a:extLst>
          </p:cNvPr>
          <p:cNvGraphicFramePr/>
          <p:nvPr>
            <p:extLst>
              <p:ext uri="{D42A27DB-BD31-4B8C-83A1-F6EECF244321}">
                <p14:modId xmlns:p14="http://schemas.microsoft.com/office/powerpoint/2010/main" val="3634385455"/>
              </p:ext>
            </p:extLst>
          </p:nvPr>
        </p:nvGraphicFramePr>
        <p:xfrm>
          <a:off x="-109491" y="1581150"/>
          <a:ext cx="9220200" cy="256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Users\hxcbo\AppData\Local\Temp\SNAGHTML1994c99f.PNG">
            <a:extLst>
              <a:ext uri="{FF2B5EF4-FFF2-40B4-BE49-F238E27FC236}">
                <a16:creationId xmlns:a16="http://schemas.microsoft.com/office/drawing/2014/main" id="{82F288ED-14BF-5643-B42A-18C7C2E70D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361" y="3732319"/>
            <a:ext cx="713326" cy="61449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8D357CB4-2AA5-F74A-A0BD-D70DA6970802}"/>
              </a:ext>
            </a:extLst>
          </p:cNvPr>
          <p:cNvSpPr txBox="1">
            <a:spLocks/>
          </p:cNvSpPr>
          <p:nvPr/>
        </p:nvSpPr>
        <p:spPr>
          <a:xfrm>
            <a:off x="1532444" y="3785710"/>
            <a:ext cx="7086600" cy="507710"/>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b="0" dirty="0">
                <a:solidFill>
                  <a:srgbClr val="FF0000"/>
                </a:solidFill>
                <a:latin typeface="Helvetica" pitchFamily="2" charset="0"/>
              </a:rPr>
              <a:t>Think About It:  Are you communicating with the correct owner/driver of the vehicle?</a:t>
            </a:r>
          </a:p>
        </p:txBody>
      </p:sp>
    </p:spTree>
    <p:extLst>
      <p:ext uri="{BB962C8B-B14F-4D97-AF65-F5344CB8AC3E}">
        <p14:creationId xmlns:p14="http://schemas.microsoft.com/office/powerpoint/2010/main" val="388329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75295"/>
            <a:ext cx="6248400" cy="512980"/>
          </a:xfrm>
        </p:spPr>
        <p:txBody>
          <a:bodyPr/>
          <a:lstStyle/>
          <a:p>
            <a:r>
              <a:rPr lang="en-US" sz="2800" dirty="0">
                <a:latin typeface="Helvetica" pitchFamily="2" charset="0"/>
              </a:rPr>
              <a:t>Unanswered Emails and Texts</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83066" y="1047750"/>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Insights &gt; Unanswered Email and Text Messages</a:t>
            </a:r>
          </a:p>
        </p:txBody>
      </p:sp>
      <p:pic>
        <p:nvPicPr>
          <p:cNvPr id="11" name="Picture 10">
            <a:extLst>
              <a:ext uri="{FF2B5EF4-FFF2-40B4-BE49-F238E27FC236}">
                <a16:creationId xmlns:a16="http://schemas.microsoft.com/office/drawing/2014/main" id="{5FC752A1-C1D8-470C-995F-547A25FD2E37}"/>
              </a:ext>
            </a:extLst>
          </p:cNvPr>
          <p:cNvPicPr>
            <a:picLocks noChangeAspect="1"/>
          </p:cNvPicPr>
          <p:nvPr/>
        </p:nvPicPr>
        <p:blipFill>
          <a:blip r:embed="rId3"/>
          <a:stretch>
            <a:fillRect/>
          </a:stretch>
        </p:blipFill>
        <p:spPr>
          <a:xfrm>
            <a:off x="0" y="1733550"/>
            <a:ext cx="9144000" cy="3409950"/>
          </a:xfrm>
          <a:prstGeom prst="rect">
            <a:avLst/>
          </a:prstGeom>
        </p:spPr>
      </p:pic>
      <p:sp>
        <p:nvSpPr>
          <p:cNvPr id="12" name="Rectangle: Rounded Corners 11">
            <a:extLst>
              <a:ext uri="{FF2B5EF4-FFF2-40B4-BE49-F238E27FC236}">
                <a16:creationId xmlns:a16="http://schemas.microsoft.com/office/drawing/2014/main" id="{7BF893C7-D75F-45C4-9A70-BE16D70F3282}"/>
              </a:ext>
            </a:extLst>
          </p:cNvPr>
          <p:cNvSpPr/>
          <p:nvPr/>
        </p:nvSpPr>
        <p:spPr>
          <a:xfrm>
            <a:off x="19575" y="1995706"/>
            <a:ext cx="497048" cy="209550"/>
          </a:xfrm>
          <a:prstGeom prst="roundRect">
            <a:avLst/>
          </a:prstGeom>
          <a:solidFill>
            <a:srgbClr val="FFFF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0D6BACB-68AD-4798-B44A-F04802871E7A}"/>
              </a:ext>
            </a:extLst>
          </p:cNvPr>
          <p:cNvSpPr/>
          <p:nvPr/>
        </p:nvSpPr>
        <p:spPr>
          <a:xfrm>
            <a:off x="5410200" y="2064041"/>
            <a:ext cx="914400" cy="3022310"/>
          </a:xfrm>
          <a:prstGeom prst="roundRect">
            <a:avLst/>
          </a:prstGeom>
          <a:solidFill>
            <a:srgbClr val="FFFF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97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3597442-F790-9D4C-BB5A-CCBE6A6D9378}"/>
              </a:ext>
            </a:extLst>
          </p:cNvPr>
          <p:cNvGraphicFramePr/>
          <p:nvPr>
            <p:extLst>
              <p:ext uri="{D42A27DB-BD31-4B8C-83A1-F6EECF244321}">
                <p14:modId xmlns:p14="http://schemas.microsoft.com/office/powerpoint/2010/main" val="754497928"/>
              </p:ext>
            </p:extLst>
          </p:nvPr>
        </p:nvGraphicFramePr>
        <p:xfrm>
          <a:off x="-109491" y="1581150"/>
          <a:ext cx="9220200" cy="198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D10ABE87-A5FC-7D4D-9ECE-B4B6AE76D5C7}"/>
              </a:ext>
            </a:extLst>
          </p:cNvPr>
          <p:cNvGraphicFramePr/>
          <p:nvPr>
            <p:extLst>
              <p:ext uri="{D42A27DB-BD31-4B8C-83A1-F6EECF244321}">
                <p14:modId xmlns:p14="http://schemas.microsoft.com/office/powerpoint/2010/main" val="1027812836"/>
              </p:ext>
            </p:extLst>
          </p:nvPr>
        </p:nvGraphicFramePr>
        <p:xfrm>
          <a:off x="-228600" y="3105150"/>
          <a:ext cx="9220200" cy="1981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2" descr="C:\Users\hxcbo\AppData\Local\Temp\SNAGHTML1994c99f.PNG">
            <a:extLst>
              <a:ext uri="{FF2B5EF4-FFF2-40B4-BE49-F238E27FC236}">
                <a16:creationId xmlns:a16="http://schemas.microsoft.com/office/drawing/2014/main" id="{82F288ED-14BF-5643-B42A-18C7C2E70D0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4273840"/>
            <a:ext cx="713326" cy="61449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636628AB-4583-CD49-8F34-2AA0E907EA10}"/>
              </a:ext>
            </a:extLst>
          </p:cNvPr>
          <p:cNvSpPr txBox="1">
            <a:spLocks/>
          </p:cNvSpPr>
          <p:nvPr/>
        </p:nvSpPr>
        <p:spPr>
          <a:xfrm>
            <a:off x="1600200" y="4395500"/>
            <a:ext cx="7086600" cy="507710"/>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solidFill>
                  <a:srgbClr val="FF0000"/>
                </a:solidFill>
                <a:latin typeface="Helvetica" pitchFamily="2" charset="0"/>
              </a:rPr>
              <a:t>Think About It: If it isn’t happening in the CRM ________ !!!</a:t>
            </a:r>
          </a:p>
        </p:txBody>
      </p:sp>
    </p:spTree>
    <p:extLst>
      <p:ext uri="{BB962C8B-B14F-4D97-AF65-F5344CB8AC3E}">
        <p14:creationId xmlns:p14="http://schemas.microsoft.com/office/powerpoint/2010/main" val="5177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370"/>
            <a:ext cx="6248400" cy="512980"/>
          </a:xfrm>
        </p:spPr>
        <p:txBody>
          <a:bodyPr/>
          <a:lstStyle/>
          <a:p>
            <a:r>
              <a:rPr lang="en-US" sz="2400" dirty="0">
                <a:latin typeface="Helvetica" pitchFamily="2" charset="0"/>
              </a:rPr>
              <a:t>Active Leads without</a:t>
            </a:r>
            <a:br>
              <a:rPr lang="en-US" sz="2400" dirty="0">
                <a:latin typeface="Helvetica" pitchFamily="2" charset="0"/>
              </a:rPr>
            </a:br>
            <a:r>
              <a:rPr lang="en-US" sz="2400" dirty="0">
                <a:latin typeface="Helvetica" pitchFamily="2" charset="0"/>
              </a:rPr>
              <a:t>Future Follow Up - Sales</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57200" y="1047750"/>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Insights &gt; Active Leads without Future Follow Up - Sales</a:t>
            </a:r>
          </a:p>
        </p:txBody>
      </p:sp>
      <p:pic>
        <p:nvPicPr>
          <p:cNvPr id="2" name="Picture 1">
            <a:extLst>
              <a:ext uri="{FF2B5EF4-FFF2-40B4-BE49-F238E27FC236}">
                <a16:creationId xmlns:a16="http://schemas.microsoft.com/office/drawing/2014/main" id="{2A34C07B-D0B9-42A9-8AC9-7204052FD00D}"/>
              </a:ext>
            </a:extLst>
          </p:cNvPr>
          <p:cNvPicPr>
            <a:picLocks noChangeAspect="1"/>
          </p:cNvPicPr>
          <p:nvPr/>
        </p:nvPicPr>
        <p:blipFill>
          <a:blip r:embed="rId3"/>
          <a:stretch>
            <a:fillRect/>
          </a:stretch>
        </p:blipFill>
        <p:spPr>
          <a:xfrm>
            <a:off x="0" y="1504950"/>
            <a:ext cx="9144000" cy="3503686"/>
          </a:xfrm>
          <a:prstGeom prst="rect">
            <a:avLst/>
          </a:prstGeom>
        </p:spPr>
      </p:pic>
    </p:spTree>
    <p:extLst>
      <p:ext uri="{BB962C8B-B14F-4D97-AF65-F5344CB8AC3E}">
        <p14:creationId xmlns:p14="http://schemas.microsoft.com/office/powerpoint/2010/main" val="364706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0" y="667762"/>
            <a:ext cx="4648200" cy="3046988"/>
          </a:xfrm>
          <a:prstGeom prst="rect">
            <a:avLst/>
          </a:prstGeom>
          <a:noFill/>
        </p:spPr>
        <p:txBody>
          <a:bodyPr wrap="square" rtlCol="0" anchor="ctr" anchorCtr="0">
            <a:spAutoFit/>
          </a:bodyPr>
          <a:lstStyle/>
          <a:p>
            <a:pPr algn="ctr"/>
            <a:r>
              <a:rPr lang="en-US" sz="4000" dirty="0">
                <a:solidFill>
                  <a:schemeClr val="bg1"/>
                </a:solidFill>
                <a:latin typeface="Helvetica" pitchFamily="2" charset="0"/>
                <a:cs typeface="Arial"/>
              </a:rPr>
              <a:t>Harness the Power of “Invisible” Manager Duties</a:t>
            </a:r>
            <a:br>
              <a:rPr lang="en-US" sz="4000" dirty="0">
                <a:solidFill>
                  <a:schemeClr val="bg1"/>
                </a:solidFill>
                <a:latin typeface="Helvetica" pitchFamily="2" charset="0"/>
                <a:cs typeface="Arial"/>
              </a:rPr>
            </a:br>
            <a:endParaRPr lang="en-US" sz="4000" dirty="0">
              <a:solidFill>
                <a:schemeClr val="bg1"/>
              </a:solidFill>
              <a:latin typeface="Helvetica" pitchFamily="2" charset="0"/>
              <a:cs typeface="Arial"/>
            </a:endParaRPr>
          </a:p>
          <a:p>
            <a:pPr algn="ctr"/>
            <a:r>
              <a:rPr lang="en-US" sz="1600" dirty="0">
                <a:solidFill>
                  <a:schemeClr val="bg1"/>
                </a:solidFill>
                <a:latin typeface="Helvetica" pitchFamily="2" charset="0"/>
                <a:cs typeface="Arial"/>
              </a:rPr>
              <a:t>Uncover hidden opportunities with Connect CRM and lead your team to success. </a:t>
            </a:r>
          </a:p>
        </p:txBody>
      </p:sp>
    </p:spTree>
    <p:extLst>
      <p:ext uri="{BB962C8B-B14F-4D97-AF65-F5344CB8AC3E}">
        <p14:creationId xmlns:p14="http://schemas.microsoft.com/office/powerpoint/2010/main" val="920760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370"/>
            <a:ext cx="6248400" cy="512980"/>
          </a:xfrm>
        </p:spPr>
        <p:txBody>
          <a:bodyPr/>
          <a:lstStyle/>
          <a:p>
            <a:r>
              <a:rPr lang="en-US" sz="2400" dirty="0">
                <a:latin typeface="Helvetica" pitchFamily="2" charset="0"/>
              </a:rPr>
              <a:t>Active Leads without</a:t>
            </a:r>
            <a:br>
              <a:rPr lang="en-US" sz="2400" dirty="0">
                <a:latin typeface="Helvetica" pitchFamily="2" charset="0"/>
              </a:rPr>
            </a:br>
            <a:r>
              <a:rPr lang="en-US" sz="2400" dirty="0">
                <a:latin typeface="Helvetica" pitchFamily="2" charset="0"/>
              </a:rPr>
              <a:t>Future Follow Up - Sales</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57200" y="1047750"/>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Insights &gt; Active Leads without Future Follow Up - Sales</a:t>
            </a:r>
          </a:p>
        </p:txBody>
      </p:sp>
      <p:pic>
        <p:nvPicPr>
          <p:cNvPr id="4" name="Picture 3">
            <a:extLst>
              <a:ext uri="{FF2B5EF4-FFF2-40B4-BE49-F238E27FC236}">
                <a16:creationId xmlns:a16="http://schemas.microsoft.com/office/drawing/2014/main" id="{683E2D87-07D3-4AAB-9238-AB27CFAFC058}"/>
              </a:ext>
            </a:extLst>
          </p:cNvPr>
          <p:cNvPicPr>
            <a:picLocks noChangeAspect="1"/>
          </p:cNvPicPr>
          <p:nvPr/>
        </p:nvPicPr>
        <p:blipFill>
          <a:blip r:embed="rId3"/>
          <a:stretch>
            <a:fillRect/>
          </a:stretch>
        </p:blipFill>
        <p:spPr>
          <a:xfrm>
            <a:off x="568569" y="1418321"/>
            <a:ext cx="7619048" cy="3723809"/>
          </a:xfrm>
          <a:prstGeom prst="rect">
            <a:avLst/>
          </a:prstGeom>
        </p:spPr>
      </p:pic>
    </p:spTree>
    <p:extLst>
      <p:ext uri="{BB962C8B-B14F-4D97-AF65-F5344CB8AC3E}">
        <p14:creationId xmlns:p14="http://schemas.microsoft.com/office/powerpoint/2010/main" val="224597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370"/>
            <a:ext cx="6248400" cy="512980"/>
          </a:xfrm>
        </p:spPr>
        <p:txBody>
          <a:bodyPr/>
          <a:lstStyle/>
          <a:p>
            <a:r>
              <a:rPr lang="en-US" sz="2400" dirty="0">
                <a:latin typeface="Helvetica" pitchFamily="2" charset="0"/>
              </a:rPr>
              <a:t>Active Leads without</a:t>
            </a:r>
            <a:br>
              <a:rPr lang="en-US" sz="2400" dirty="0">
                <a:latin typeface="Helvetica" pitchFamily="2" charset="0"/>
              </a:rPr>
            </a:br>
            <a:r>
              <a:rPr lang="en-US" sz="2400" dirty="0">
                <a:latin typeface="Helvetica" pitchFamily="2" charset="0"/>
              </a:rPr>
              <a:t>Future Follow Up - Sales</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57200" y="1047750"/>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Insights &gt; Active Leads without Future Follow Up - Sales</a:t>
            </a:r>
          </a:p>
        </p:txBody>
      </p:sp>
      <p:pic>
        <p:nvPicPr>
          <p:cNvPr id="4" name="Picture 3">
            <a:extLst>
              <a:ext uri="{FF2B5EF4-FFF2-40B4-BE49-F238E27FC236}">
                <a16:creationId xmlns:a16="http://schemas.microsoft.com/office/drawing/2014/main" id="{DE3DA98F-1641-4C7D-8F11-2727D40A6803}"/>
              </a:ext>
            </a:extLst>
          </p:cNvPr>
          <p:cNvPicPr>
            <a:picLocks noChangeAspect="1"/>
          </p:cNvPicPr>
          <p:nvPr/>
        </p:nvPicPr>
        <p:blipFill>
          <a:blip r:embed="rId3"/>
          <a:stretch>
            <a:fillRect/>
          </a:stretch>
        </p:blipFill>
        <p:spPr>
          <a:xfrm>
            <a:off x="0" y="1492010"/>
            <a:ext cx="9144000" cy="3975340"/>
          </a:xfrm>
          <a:prstGeom prst="rect">
            <a:avLst/>
          </a:prstGeom>
        </p:spPr>
      </p:pic>
    </p:spTree>
    <p:extLst>
      <p:ext uri="{BB962C8B-B14F-4D97-AF65-F5344CB8AC3E}">
        <p14:creationId xmlns:p14="http://schemas.microsoft.com/office/powerpoint/2010/main" val="41652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3597442-F790-9D4C-BB5A-CCBE6A6D9378}"/>
              </a:ext>
            </a:extLst>
          </p:cNvPr>
          <p:cNvGraphicFramePr/>
          <p:nvPr>
            <p:extLst>
              <p:ext uri="{D42A27DB-BD31-4B8C-83A1-F6EECF244321}">
                <p14:modId xmlns:p14="http://schemas.microsoft.com/office/powerpoint/2010/main" val="2389903174"/>
              </p:ext>
            </p:extLst>
          </p:nvPr>
        </p:nvGraphicFramePr>
        <p:xfrm>
          <a:off x="367229" y="1809750"/>
          <a:ext cx="8351591" cy="2334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Users\hxcbo\AppData\Local\Temp\SNAGHTML1994c99f.PNG">
            <a:extLst>
              <a:ext uri="{FF2B5EF4-FFF2-40B4-BE49-F238E27FC236}">
                <a16:creationId xmlns:a16="http://schemas.microsoft.com/office/drawing/2014/main" id="{82F288ED-14BF-5643-B42A-18C7C2E70D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3530026"/>
            <a:ext cx="713326" cy="61449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37F7F877-F361-C44A-B241-CB69F72F738C}"/>
              </a:ext>
            </a:extLst>
          </p:cNvPr>
          <p:cNvSpPr txBox="1">
            <a:spLocks/>
          </p:cNvSpPr>
          <p:nvPr/>
        </p:nvSpPr>
        <p:spPr>
          <a:xfrm>
            <a:off x="1371600" y="3636808"/>
            <a:ext cx="7086600" cy="507710"/>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solidFill>
                  <a:srgbClr val="FF0000"/>
                </a:solidFill>
                <a:latin typeface="Helvetica" pitchFamily="2" charset="0"/>
              </a:rPr>
              <a:t>Think About It: Why are you wasting your marketing spend?</a:t>
            </a:r>
          </a:p>
        </p:txBody>
      </p:sp>
    </p:spTree>
    <p:extLst>
      <p:ext uri="{BB962C8B-B14F-4D97-AF65-F5344CB8AC3E}">
        <p14:creationId xmlns:p14="http://schemas.microsoft.com/office/powerpoint/2010/main" val="113713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D5F116-BC70-D64F-B58F-BA4DCF139666}"/>
              </a:ext>
            </a:extLst>
          </p:cNvPr>
          <p:cNvSpPr>
            <a:spLocks noGrp="1"/>
          </p:cNvSpPr>
          <p:nvPr>
            <p:ph type="title"/>
          </p:nvPr>
        </p:nvSpPr>
        <p:spPr>
          <a:xfrm>
            <a:off x="-710488" y="2876550"/>
            <a:ext cx="10668000" cy="1028700"/>
          </a:xfrm>
        </p:spPr>
        <p:txBody>
          <a:bodyPr/>
          <a:lstStyle/>
          <a:p>
            <a:r>
              <a:rPr lang="en-US" b="0" dirty="0">
                <a:latin typeface="Helvetica" pitchFamily="2" charset="0"/>
              </a:rPr>
              <a:t>The Ultimate Power Play</a:t>
            </a:r>
            <a:br>
              <a:rPr lang="en-US" b="0" dirty="0">
                <a:latin typeface="Helvetica" pitchFamily="2" charset="0"/>
              </a:rPr>
            </a:br>
            <a:r>
              <a:rPr lang="en-US" b="0" dirty="0">
                <a:latin typeface="Helvetica" pitchFamily="2" charset="0"/>
              </a:rPr>
              <a:t>( What’s in it for ME )</a:t>
            </a:r>
          </a:p>
        </p:txBody>
      </p:sp>
    </p:spTree>
    <p:extLst>
      <p:ext uri="{BB962C8B-B14F-4D97-AF65-F5344CB8AC3E}">
        <p14:creationId xmlns:p14="http://schemas.microsoft.com/office/powerpoint/2010/main" val="136860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75295"/>
            <a:ext cx="6248400" cy="512980"/>
          </a:xfrm>
        </p:spPr>
        <p:txBody>
          <a:bodyPr/>
          <a:lstStyle/>
          <a:p>
            <a:r>
              <a:rPr lang="en-US" sz="2800" dirty="0">
                <a:latin typeface="Helvetica" pitchFamily="2" charset="0"/>
              </a:rPr>
              <a:t>Activity Breakdown</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83066" y="1123950"/>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b="0" dirty="0">
              <a:latin typeface="Helvetica" pitchFamily="2" charset="0"/>
            </a:endParaRPr>
          </a:p>
        </p:txBody>
      </p:sp>
      <p:sp>
        <p:nvSpPr>
          <p:cNvPr id="9" name="Content Placeholder 3">
            <a:extLst>
              <a:ext uri="{FF2B5EF4-FFF2-40B4-BE49-F238E27FC236}">
                <a16:creationId xmlns:a16="http://schemas.microsoft.com/office/drawing/2014/main" id="{6E4E4B18-D158-4CFD-8CCA-03E1A0FEBE57}"/>
              </a:ext>
            </a:extLst>
          </p:cNvPr>
          <p:cNvSpPr txBox="1">
            <a:spLocks/>
          </p:cNvSpPr>
          <p:nvPr/>
        </p:nvSpPr>
        <p:spPr>
          <a:xfrm>
            <a:off x="431334" y="933565"/>
            <a:ext cx="8229600"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Insights &gt; Activity Breakdown</a:t>
            </a:r>
          </a:p>
        </p:txBody>
      </p:sp>
      <p:pic>
        <p:nvPicPr>
          <p:cNvPr id="5" name="Picture 4">
            <a:extLst>
              <a:ext uri="{FF2B5EF4-FFF2-40B4-BE49-F238E27FC236}">
                <a16:creationId xmlns:a16="http://schemas.microsoft.com/office/drawing/2014/main" id="{E2626462-8CD6-45BC-8B10-3BBBA878D17C}"/>
              </a:ext>
            </a:extLst>
          </p:cNvPr>
          <p:cNvPicPr>
            <a:picLocks noChangeAspect="1"/>
          </p:cNvPicPr>
          <p:nvPr/>
        </p:nvPicPr>
        <p:blipFill>
          <a:blip r:embed="rId2"/>
          <a:stretch>
            <a:fillRect/>
          </a:stretch>
        </p:blipFill>
        <p:spPr>
          <a:xfrm>
            <a:off x="47627" y="1369240"/>
            <a:ext cx="9104762" cy="4104762"/>
          </a:xfrm>
          <a:prstGeom prst="rect">
            <a:avLst/>
          </a:prstGeom>
        </p:spPr>
      </p:pic>
      <p:sp>
        <p:nvSpPr>
          <p:cNvPr id="8" name="Rectangle: Rounded Corners 7">
            <a:extLst>
              <a:ext uri="{FF2B5EF4-FFF2-40B4-BE49-F238E27FC236}">
                <a16:creationId xmlns:a16="http://schemas.microsoft.com/office/drawing/2014/main" id="{B01E6255-286E-485C-A868-55B19CEB353A}"/>
              </a:ext>
            </a:extLst>
          </p:cNvPr>
          <p:cNvSpPr/>
          <p:nvPr/>
        </p:nvSpPr>
        <p:spPr>
          <a:xfrm>
            <a:off x="1371600" y="2736972"/>
            <a:ext cx="2514600" cy="799687"/>
          </a:xfrm>
          <a:prstGeom prst="roundRect">
            <a:avLst/>
          </a:prstGeom>
          <a:solidFill>
            <a:srgbClr val="FFFF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ED306B9-C338-40C4-955B-9A8AED2C214B}"/>
              </a:ext>
            </a:extLst>
          </p:cNvPr>
          <p:cNvSpPr/>
          <p:nvPr/>
        </p:nvSpPr>
        <p:spPr>
          <a:xfrm>
            <a:off x="1371600" y="4134263"/>
            <a:ext cx="2514600" cy="507709"/>
          </a:xfrm>
          <a:prstGeom prst="roundRect">
            <a:avLst/>
          </a:prstGeom>
          <a:solidFill>
            <a:srgbClr val="FFFF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25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uiExpand="1" build="p"/>
      <p:bldP spid="8"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75295"/>
            <a:ext cx="6248400" cy="512980"/>
          </a:xfrm>
        </p:spPr>
        <p:txBody>
          <a:bodyPr/>
          <a:lstStyle/>
          <a:p>
            <a:r>
              <a:rPr lang="en-US" sz="2800" dirty="0">
                <a:latin typeface="Helvetica" pitchFamily="2" charset="0"/>
              </a:rPr>
              <a:t>The Ultimate Power Play (WIFM)</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83066" y="1606841"/>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b="0" dirty="0">
              <a:latin typeface="Helvetica" pitchFamily="2" charset="0"/>
            </a:endParaRPr>
          </a:p>
        </p:txBody>
      </p:sp>
      <p:sp>
        <p:nvSpPr>
          <p:cNvPr id="9" name="Content Placeholder 3">
            <a:extLst>
              <a:ext uri="{FF2B5EF4-FFF2-40B4-BE49-F238E27FC236}">
                <a16:creationId xmlns:a16="http://schemas.microsoft.com/office/drawing/2014/main" id="{6E4E4B18-D158-4CFD-8CCA-03E1A0FEBE57}"/>
              </a:ext>
            </a:extLst>
          </p:cNvPr>
          <p:cNvSpPr txBox="1">
            <a:spLocks/>
          </p:cNvSpPr>
          <p:nvPr/>
        </p:nvSpPr>
        <p:spPr>
          <a:xfrm>
            <a:off x="468385" y="1073441"/>
            <a:ext cx="8229600"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CRM &gt; Dashboard &gt; My Wish List</a:t>
            </a:r>
          </a:p>
        </p:txBody>
      </p:sp>
      <p:pic>
        <p:nvPicPr>
          <p:cNvPr id="5" name="Picture 4">
            <a:extLst>
              <a:ext uri="{FF2B5EF4-FFF2-40B4-BE49-F238E27FC236}">
                <a16:creationId xmlns:a16="http://schemas.microsoft.com/office/drawing/2014/main" id="{A5E3604B-E770-48A5-BA4C-66192677761F}"/>
              </a:ext>
            </a:extLst>
          </p:cNvPr>
          <p:cNvPicPr>
            <a:picLocks noChangeAspect="1"/>
          </p:cNvPicPr>
          <p:nvPr/>
        </p:nvPicPr>
        <p:blipFill>
          <a:blip r:embed="rId2"/>
          <a:stretch>
            <a:fillRect/>
          </a:stretch>
        </p:blipFill>
        <p:spPr>
          <a:xfrm>
            <a:off x="0" y="1598128"/>
            <a:ext cx="9144000" cy="3259622"/>
          </a:xfrm>
          <a:prstGeom prst="rect">
            <a:avLst/>
          </a:prstGeom>
        </p:spPr>
      </p:pic>
    </p:spTree>
    <p:extLst>
      <p:ext uri="{BB962C8B-B14F-4D97-AF65-F5344CB8AC3E}">
        <p14:creationId xmlns:p14="http://schemas.microsoft.com/office/powerpoint/2010/main" val="209960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75295"/>
            <a:ext cx="6248400" cy="512980"/>
          </a:xfrm>
        </p:spPr>
        <p:txBody>
          <a:bodyPr/>
          <a:lstStyle/>
          <a:p>
            <a:r>
              <a:rPr lang="en-US" sz="2800" dirty="0">
                <a:latin typeface="Helvetica" pitchFamily="2" charset="0"/>
              </a:rPr>
              <a:t>The Ultimate Power Play (WIFM)</a:t>
            </a:r>
          </a:p>
        </p:txBody>
      </p:sp>
      <p:sp>
        <p:nvSpPr>
          <p:cNvPr id="9" name="Content Placeholder 3">
            <a:extLst>
              <a:ext uri="{FF2B5EF4-FFF2-40B4-BE49-F238E27FC236}">
                <a16:creationId xmlns:a16="http://schemas.microsoft.com/office/drawing/2014/main" id="{6E4E4B18-D158-4CFD-8CCA-03E1A0FEBE57}"/>
              </a:ext>
            </a:extLst>
          </p:cNvPr>
          <p:cNvSpPr txBox="1">
            <a:spLocks/>
          </p:cNvSpPr>
          <p:nvPr/>
        </p:nvSpPr>
        <p:spPr>
          <a:xfrm>
            <a:off x="447413" y="1073441"/>
            <a:ext cx="8229600"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CRM &gt; Dashboard &gt; Showroom Visit Log (Prospecting)</a:t>
            </a:r>
          </a:p>
        </p:txBody>
      </p:sp>
      <p:pic>
        <p:nvPicPr>
          <p:cNvPr id="5" name="Picture 4">
            <a:extLst>
              <a:ext uri="{FF2B5EF4-FFF2-40B4-BE49-F238E27FC236}">
                <a16:creationId xmlns:a16="http://schemas.microsoft.com/office/drawing/2014/main" id="{D13A081D-39E7-4A9A-BE52-E0E523690D50}"/>
              </a:ext>
            </a:extLst>
          </p:cNvPr>
          <p:cNvPicPr>
            <a:picLocks noChangeAspect="1"/>
          </p:cNvPicPr>
          <p:nvPr/>
        </p:nvPicPr>
        <p:blipFill>
          <a:blip r:embed="rId3"/>
          <a:stretch>
            <a:fillRect/>
          </a:stretch>
        </p:blipFill>
        <p:spPr>
          <a:xfrm>
            <a:off x="533400" y="1733550"/>
            <a:ext cx="8001000" cy="4122854"/>
          </a:xfrm>
          <a:prstGeom prst="rect">
            <a:avLst/>
          </a:prstGeom>
        </p:spPr>
      </p:pic>
      <p:sp>
        <p:nvSpPr>
          <p:cNvPr id="7" name="Rectangle: Rounded Corners 6">
            <a:extLst>
              <a:ext uri="{FF2B5EF4-FFF2-40B4-BE49-F238E27FC236}">
                <a16:creationId xmlns:a16="http://schemas.microsoft.com/office/drawing/2014/main" id="{C6446C68-0B6B-4D34-B7CB-8D8064B4FDFC}"/>
              </a:ext>
            </a:extLst>
          </p:cNvPr>
          <p:cNvSpPr/>
          <p:nvPr/>
        </p:nvSpPr>
        <p:spPr>
          <a:xfrm>
            <a:off x="2743200" y="2114550"/>
            <a:ext cx="1828800" cy="256767"/>
          </a:xfrm>
          <a:prstGeom prst="roundRect">
            <a:avLst/>
          </a:prstGeom>
          <a:solidFill>
            <a:srgbClr val="FFFF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EF439B9-5EB8-4056-A848-2995DABA9DBA}"/>
              </a:ext>
            </a:extLst>
          </p:cNvPr>
          <p:cNvSpPr/>
          <p:nvPr/>
        </p:nvSpPr>
        <p:spPr>
          <a:xfrm>
            <a:off x="627184" y="1837932"/>
            <a:ext cx="1963615" cy="400851"/>
          </a:xfrm>
          <a:prstGeom prst="roundRect">
            <a:avLst/>
          </a:prstGeom>
          <a:solidFill>
            <a:srgbClr val="FFFF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31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7"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D5F116-BC70-D64F-B58F-BA4DCF139666}"/>
              </a:ext>
            </a:extLst>
          </p:cNvPr>
          <p:cNvSpPr>
            <a:spLocks noGrp="1"/>
          </p:cNvSpPr>
          <p:nvPr>
            <p:ph type="title"/>
          </p:nvPr>
        </p:nvSpPr>
        <p:spPr>
          <a:xfrm>
            <a:off x="-762000" y="2876550"/>
            <a:ext cx="10668000" cy="1028700"/>
          </a:xfrm>
        </p:spPr>
        <p:txBody>
          <a:bodyPr/>
          <a:lstStyle/>
          <a:p>
            <a:r>
              <a:rPr lang="en-US" b="0" dirty="0">
                <a:latin typeface="Helvetica" pitchFamily="2" charset="0"/>
              </a:rPr>
              <a:t>Conclusion</a:t>
            </a:r>
          </a:p>
        </p:txBody>
      </p:sp>
    </p:spTree>
    <p:extLst>
      <p:ext uri="{BB962C8B-B14F-4D97-AF65-F5344CB8AC3E}">
        <p14:creationId xmlns:p14="http://schemas.microsoft.com/office/powerpoint/2010/main" val="3332820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C266F67-990F-4DAF-AC5F-733E0FC7806D}"/>
              </a:ext>
            </a:extLst>
          </p:cNvPr>
          <p:cNvSpPr/>
          <p:nvPr/>
        </p:nvSpPr>
        <p:spPr>
          <a:xfrm>
            <a:off x="1066800" y="4324350"/>
            <a:ext cx="7086600" cy="685800"/>
          </a:xfrm>
          <a:prstGeom prst="roundRect">
            <a:avLst/>
          </a:prstGeom>
          <a:solidFill>
            <a:srgbClr val="E8FF0D">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33350"/>
            <a:ext cx="5867400" cy="512980"/>
          </a:xfrm>
        </p:spPr>
        <p:txBody>
          <a:bodyPr/>
          <a:lstStyle/>
          <a:p>
            <a:r>
              <a:rPr lang="en-US" dirty="0">
                <a:latin typeface="Helvetica" pitchFamily="2" charset="0"/>
              </a:rPr>
              <a:t>Who are they talking to?</a:t>
            </a:r>
          </a:p>
        </p:txBody>
      </p:sp>
      <p:sp>
        <p:nvSpPr>
          <p:cNvPr id="4" name="Content Placeholder 3">
            <a:extLst>
              <a:ext uri="{FF2B5EF4-FFF2-40B4-BE49-F238E27FC236}">
                <a16:creationId xmlns:a16="http://schemas.microsoft.com/office/drawing/2014/main" id="{FABFD27A-078C-9047-A250-6FCA9BA08F4C}"/>
              </a:ext>
            </a:extLst>
          </p:cNvPr>
          <p:cNvSpPr>
            <a:spLocks noGrp="1"/>
          </p:cNvSpPr>
          <p:nvPr>
            <p:ph idx="1"/>
          </p:nvPr>
        </p:nvSpPr>
        <p:spPr>
          <a:xfrm>
            <a:off x="457200" y="1123950"/>
            <a:ext cx="8229600" cy="482891"/>
          </a:xfrm>
        </p:spPr>
        <p:txBody>
          <a:bodyPr/>
          <a:lstStyle/>
          <a:p>
            <a:r>
              <a:rPr lang="en-US" dirty="0">
                <a:latin typeface="Helvetica" pitchFamily="2" charset="0"/>
              </a:rPr>
              <a:t>Why should I spend time on this?</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83066" y="1683041"/>
            <a:ext cx="8229600"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Connect is a CRM tool</a:t>
            </a:r>
          </a:p>
          <a:p>
            <a:pPr marL="571500" lvl="1" indent="-342900">
              <a:buFontTx/>
              <a:buChar char="-"/>
            </a:pPr>
            <a:r>
              <a:rPr lang="en-US" dirty="0">
                <a:latin typeface="Helvetica" pitchFamily="2" charset="0"/>
              </a:rPr>
              <a:t>CRM s</a:t>
            </a:r>
            <a:r>
              <a:rPr lang="en-US" b="0" dirty="0">
                <a:latin typeface="Helvetica" pitchFamily="2" charset="0"/>
              </a:rPr>
              <a:t>tands for </a:t>
            </a:r>
            <a:r>
              <a:rPr lang="en-US" b="0" u="sng" dirty="0">
                <a:latin typeface="Helvetica" pitchFamily="2" charset="0"/>
              </a:rPr>
              <a:t>Customer Relationship Management </a:t>
            </a:r>
          </a:p>
        </p:txBody>
      </p:sp>
      <p:sp>
        <p:nvSpPr>
          <p:cNvPr id="7" name="Content Placeholder 3">
            <a:extLst>
              <a:ext uri="{FF2B5EF4-FFF2-40B4-BE49-F238E27FC236}">
                <a16:creationId xmlns:a16="http://schemas.microsoft.com/office/drawing/2014/main" id="{2BB30E8B-C7BD-458B-8DE3-65AD7C108B51}"/>
              </a:ext>
            </a:extLst>
          </p:cNvPr>
          <p:cNvSpPr txBox="1">
            <a:spLocks/>
          </p:cNvSpPr>
          <p:nvPr/>
        </p:nvSpPr>
        <p:spPr>
          <a:xfrm>
            <a:off x="483066" y="2826040"/>
            <a:ext cx="8229600" cy="507710"/>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Who is communicating with your potential customers</a:t>
            </a:r>
          </a:p>
          <a:p>
            <a:pPr marL="571500" lvl="1" indent="-342900">
              <a:buFontTx/>
              <a:buChar char="-"/>
            </a:pPr>
            <a:r>
              <a:rPr lang="en-US" dirty="0">
                <a:latin typeface="Helvetica" pitchFamily="2" charset="0"/>
              </a:rPr>
              <a:t>You?</a:t>
            </a:r>
          </a:p>
          <a:p>
            <a:pPr marL="571500" lvl="1" indent="-342900">
              <a:buFontTx/>
              <a:buChar char="-"/>
            </a:pPr>
            <a:r>
              <a:rPr lang="en-US" b="0" dirty="0">
                <a:latin typeface="Helvetica" pitchFamily="2" charset="0"/>
              </a:rPr>
              <a:t>Your Competition?</a:t>
            </a:r>
          </a:p>
          <a:p>
            <a:pPr algn="ctr"/>
            <a:br>
              <a:rPr lang="en-US" b="0" dirty="0">
                <a:latin typeface="Helvetica" pitchFamily="2" charset="0"/>
              </a:rPr>
            </a:br>
            <a:r>
              <a:rPr lang="en-US" b="0" dirty="0">
                <a:latin typeface="Helvetica" pitchFamily="2" charset="0"/>
              </a:rPr>
              <a:t>If you are not providing the desired experience</a:t>
            </a:r>
            <a:br>
              <a:rPr lang="en-US" b="0" dirty="0">
                <a:latin typeface="Helvetica" pitchFamily="2" charset="0"/>
              </a:rPr>
            </a:br>
            <a:r>
              <a:rPr lang="en-US" b="0" dirty="0">
                <a:latin typeface="Helvetica" pitchFamily="2" charset="0"/>
              </a:rPr>
              <a:t>then rest assured your competition is !!!</a:t>
            </a:r>
          </a:p>
        </p:txBody>
      </p:sp>
    </p:spTree>
    <p:extLst>
      <p:ext uri="{BB962C8B-B14F-4D97-AF65-F5344CB8AC3E}">
        <p14:creationId xmlns:p14="http://schemas.microsoft.com/office/powerpoint/2010/main" val="400792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uiExpand="1" build="p"/>
      <p:bldP spid="6" grpId="0" uiExpand="1" build="p"/>
      <p:bldP spid="7"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3C05B6-E9A4-6048-8C9F-5FC620587341}"/>
              </a:ext>
            </a:extLst>
          </p:cNvPr>
          <p:cNvPicPr>
            <a:picLocks noChangeAspect="1"/>
          </p:cNvPicPr>
          <p:nvPr/>
        </p:nvPicPr>
        <p:blipFill>
          <a:blip r:embed="rId2"/>
          <a:stretch>
            <a:fillRect/>
          </a:stretch>
        </p:blipFill>
        <p:spPr>
          <a:xfrm>
            <a:off x="6781800" y="1636930"/>
            <a:ext cx="2797938" cy="3714750"/>
          </a:xfrm>
          <a:prstGeom prst="rect">
            <a:avLst/>
          </a:prstGeom>
        </p:spPr>
      </p:pic>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0" y="133350"/>
            <a:ext cx="5867400" cy="512980"/>
          </a:xfrm>
        </p:spPr>
        <p:txBody>
          <a:bodyPr/>
          <a:lstStyle/>
          <a:p>
            <a:r>
              <a:rPr lang="en-US" dirty="0">
                <a:latin typeface="Helvetica" pitchFamily="2" charset="0"/>
              </a:rPr>
              <a:t>Keys to Success Overview</a:t>
            </a:r>
          </a:p>
        </p:txBody>
      </p:sp>
      <p:sp>
        <p:nvSpPr>
          <p:cNvPr id="4" name="Content Placeholder 3">
            <a:extLst>
              <a:ext uri="{FF2B5EF4-FFF2-40B4-BE49-F238E27FC236}">
                <a16:creationId xmlns:a16="http://schemas.microsoft.com/office/drawing/2014/main" id="{FABFD27A-078C-9047-A250-6FCA9BA08F4C}"/>
              </a:ext>
            </a:extLst>
          </p:cNvPr>
          <p:cNvSpPr>
            <a:spLocks noGrp="1"/>
          </p:cNvSpPr>
          <p:nvPr>
            <p:ph idx="1"/>
          </p:nvPr>
        </p:nvSpPr>
        <p:spPr>
          <a:xfrm>
            <a:off x="304800" y="1123950"/>
            <a:ext cx="8229600" cy="512980"/>
          </a:xfrm>
        </p:spPr>
        <p:txBody>
          <a:bodyPr/>
          <a:lstStyle/>
          <a:p>
            <a:r>
              <a:rPr lang="en-US" dirty="0">
                <a:latin typeface="Helvetica" pitchFamily="2" charset="0"/>
              </a:rPr>
              <a:t>Manager’s Keys To Success</a:t>
            </a:r>
            <a:br>
              <a:rPr lang="en-US" dirty="0">
                <a:latin typeface="Helvetica" pitchFamily="2" charset="0"/>
              </a:rPr>
            </a:br>
            <a:endParaRPr lang="en-US" sz="1000" dirty="0">
              <a:latin typeface="Helvetica" pitchFamily="2" charset="0"/>
            </a:endParaRPr>
          </a:p>
          <a:p>
            <a:pPr lvl="0">
              <a:lnSpc>
                <a:spcPct val="80000"/>
              </a:lnSpc>
              <a:spcBef>
                <a:spcPts val="800"/>
              </a:spcBef>
              <a:spcAft>
                <a:spcPts val="800"/>
              </a:spcAft>
            </a:pPr>
            <a:r>
              <a:rPr lang="en-US" sz="1200" dirty="0">
                <a:latin typeface="Helvetica" pitchFamily="2" charset="0"/>
              </a:rPr>
              <a:t>1.  Salespeople and Manager Tasks are </a:t>
            </a:r>
            <a:r>
              <a:rPr lang="en-US" sz="1200" u="sng" dirty="0">
                <a:latin typeface="Helvetica" pitchFamily="2" charset="0"/>
              </a:rPr>
              <a:t>completed</a:t>
            </a:r>
          </a:p>
          <a:p>
            <a:pPr lvl="0">
              <a:lnSpc>
                <a:spcPct val="80000"/>
              </a:lnSpc>
              <a:spcBef>
                <a:spcPts val="800"/>
              </a:spcBef>
              <a:spcAft>
                <a:spcPts val="800"/>
              </a:spcAft>
            </a:pPr>
            <a:r>
              <a:rPr lang="en-US" sz="1200" dirty="0">
                <a:latin typeface="Helvetica" pitchFamily="2" charset="0"/>
              </a:rPr>
              <a:t>2.  Appointments</a:t>
            </a:r>
          </a:p>
          <a:p>
            <a:pPr lvl="0">
              <a:lnSpc>
                <a:spcPct val="80000"/>
              </a:lnSpc>
              <a:spcBef>
                <a:spcPts val="800"/>
              </a:spcBef>
              <a:spcAft>
                <a:spcPts val="800"/>
              </a:spcAft>
            </a:pPr>
            <a:r>
              <a:rPr lang="en-US" sz="1200" dirty="0">
                <a:latin typeface="Helvetica" pitchFamily="2" charset="0"/>
              </a:rPr>
              <a:t>3.  Showroom Visits (Accurately &amp; Timely)</a:t>
            </a:r>
          </a:p>
          <a:p>
            <a:pPr lvl="0">
              <a:lnSpc>
                <a:spcPct val="80000"/>
              </a:lnSpc>
              <a:spcBef>
                <a:spcPts val="800"/>
              </a:spcBef>
              <a:spcAft>
                <a:spcPts val="800"/>
              </a:spcAft>
            </a:pPr>
            <a:r>
              <a:rPr lang="en-US" sz="1200" dirty="0">
                <a:latin typeface="Helvetica" pitchFamily="2" charset="0"/>
              </a:rPr>
              <a:t>4.  Update Sold Log Every Night</a:t>
            </a:r>
          </a:p>
          <a:p>
            <a:pPr lvl="0">
              <a:lnSpc>
                <a:spcPct val="80000"/>
              </a:lnSpc>
              <a:spcBef>
                <a:spcPts val="800"/>
              </a:spcBef>
              <a:spcAft>
                <a:spcPts val="800"/>
              </a:spcAft>
            </a:pPr>
            <a:r>
              <a:rPr lang="en-US" sz="1200" dirty="0">
                <a:latin typeface="Helvetica" pitchFamily="2" charset="0"/>
              </a:rPr>
              <a:t>5.  DMS to CRM Sales/Customer Matching</a:t>
            </a:r>
          </a:p>
          <a:p>
            <a:pPr lvl="0">
              <a:lnSpc>
                <a:spcPct val="80000"/>
              </a:lnSpc>
              <a:spcBef>
                <a:spcPts val="800"/>
              </a:spcBef>
              <a:spcAft>
                <a:spcPts val="800"/>
              </a:spcAft>
            </a:pPr>
            <a:r>
              <a:rPr lang="en-US" sz="1200" dirty="0">
                <a:latin typeface="Helvetica" pitchFamily="2" charset="0"/>
              </a:rPr>
              <a:t>6.  Unanswered Emails and Text Messages</a:t>
            </a:r>
          </a:p>
          <a:p>
            <a:pPr lvl="0">
              <a:lnSpc>
                <a:spcPct val="80000"/>
              </a:lnSpc>
              <a:spcBef>
                <a:spcPts val="800"/>
              </a:spcBef>
              <a:spcAft>
                <a:spcPts val="800"/>
              </a:spcAft>
            </a:pPr>
            <a:r>
              <a:rPr lang="en-US" sz="1200" dirty="0">
                <a:latin typeface="Helvetica" pitchFamily="2" charset="0"/>
              </a:rPr>
              <a:t>7.  Active Leads without Future Follow Up - Sales</a:t>
            </a:r>
          </a:p>
        </p:txBody>
      </p:sp>
      <p:sp>
        <p:nvSpPr>
          <p:cNvPr id="5" name="Content Placeholder 3">
            <a:extLst>
              <a:ext uri="{FF2B5EF4-FFF2-40B4-BE49-F238E27FC236}">
                <a16:creationId xmlns:a16="http://schemas.microsoft.com/office/drawing/2014/main" id="{CD327699-A295-480C-81F3-413D23453A90}"/>
              </a:ext>
            </a:extLst>
          </p:cNvPr>
          <p:cNvSpPr txBox="1">
            <a:spLocks/>
          </p:cNvSpPr>
          <p:nvPr/>
        </p:nvSpPr>
        <p:spPr>
          <a:xfrm>
            <a:off x="4648200" y="1123950"/>
            <a:ext cx="8229600" cy="457200"/>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latin typeface="Helvetica" pitchFamily="2" charset="0"/>
              </a:rPr>
              <a:t>Sales Person’s Keys To Success</a:t>
            </a:r>
            <a:br>
              <a:rPr lang="en-US" dirty="0">
                <a:latin typeface="Helvetica" pitchFamily="2" charset="0"/>
              </a:rPr>
            </a:br>
            <a:endParaRPr lang="en-US" sz="1000" dirty="0">
              <a:latin typeface="Helvetica" pitchFamily="2" charset="0"/>
            </a:endParaRPr>
          </a:p>
          <a:p>
            <a:pPr marL="228600" indent="-228600">
              <a:lnSpc>
                <a:spcPct val="80000"/>
              </a:lnSpc>
              <a:spcBef>
                <a:spcPts val="800"/>
              </a:spcBef>
              <a:spcAft>
                <a:spcPts val="800"/>
              </a:spcAft>
              <a:buAutoNum type="arabicPeriod"/>
            </a:pPr>
            <a:r>
              <a:rPr lang="en-US" sz="1200" dirty="0">
                <a:latin typeface="Helvetica" pitchFamily="2" charset="0"/>
              </a:rPr>
              <a:t>Enter 100% of customers into the CRM</a:t>
            </a:r>
          </a:p>
          <a:p>
            <a:pPr marL="228600" indent="-228600">
              <a:lnSpc>
                <a:spcPct val="80000"/>
              </a:lnSpc>
              <a:spcBef>
                <a:spcPts val="800"/>
              </a:spcBef>
              <a:spcAft>
                <a:spcPts val="800"/>
              </a:spcAft>
              <a:buAutoNum type="arabicPeriod"/>
            </a:pPr>
            <a:r>
              <a:rPr lang="en-US" sz="1200" u="sng" dirty="0">
                <a:latin typeface="Helvetica" pitchFamily="2" charset="0"/>
              </a:rPr>
              <a:t>Complete</a:t>
            </a:r>
            <a:r>
              <a:rPr lang="en-US" sz="1200" dirty="0">
                <a:latin typeface="Helvetica" pitchFamily="2" charset="0"/>
              </a:rPr>
              <a:t> all your tasks</a:t>
            </a:r>
          </a:p>
          <a:p>
            <a:pPr marL="228600" indent="-228600">
              <a:lnSpc>
                <a:spcPct val="80000"/>
              </a:lnSpc>
              <a:spcBef>
                <a:spcPts val="800"/>
              </a:spcBef>
              <a:spcAft>
                <a:spcPts val="800"/>
              </a:spcAft>
              <a:buAutoNum type="arabicPeriod"/>
            </a:pPr>
            <a:r>
              <a:rPr lang="en-US" sz="1200" dirty="0">
                <a:latin typeface="Helvetica" pitchFamily="2" charset="0"/>
              </a:rPr>
              <a:t>Review and complete alerts on your </a:t>
            </a:r>
            <a:br>
              <a:rPr lang="en-US" sz="1200" dirty="0">
                <a:latin typeface="Helvetica" pitchFamily="2" charset="0"/>
              </a:rPr>
            </a:br>
            <a:r>
              <a:rPr lang="en-US" sz="1200" dirty="0">
                <a:latin typeface="Helvetica" pitchFamily="2" charset="0"/>
              </a:rPr>
              <a:t>dashboard</a:t>
            </a:r>
          </a:p>
          <a:p>
            <a:pPr marL="228600" indent="-228600">
              <a:lnSpc>
                <a:spcPct val="80000"/>
              </a:lnSpc>
              <a:spcBef>
                <a:spcPts val="800"/>
              </a:spcBef>
              <a:spcAft>
                <a:spcPts val="800"/>
              </a:spcAft>
              <a:buAutoNum type="arabicPeriod"/>
            </a:pPr>
            <a:r>
              <a:rPr lang="en-US" sz="1200" dirty="0">
                <a:latin typeface="Helvetica" pitchFamily="2" charset="0"/>
              </a:rPr>
              <a:t>Set your Appointments in the CRM</a:t>
            </a:r>
          </a:p>
          <a:p>
            <a:pPr marL="228600" indent="-228600">
              <a:lnSpc>
                <a:spcPct val="80000"/>
              </a:lnSpc>
              <a:spcBef>
                <a:spcPts val="800"/>
              </a:spcBef>
              <a:spcAft>
                <a:spcPts val="800"/>
              </a:spcAft>
              <a:buAutoNum type="arabicPeriod"/>
            </a:pPr>
            <a:r>
              <a:rPr lang="en-US" sz="1200" dirty="0">
                <a:latin typeface="Helvetica" pitchFamily="2" charset="0"/>
              </a:rPr>
              <a:t>Log Showroom Visits for ALL customers!</a:t>
            </a:r>
          </a:p>
          <a:p>
            <a:pPr marL="228600" indent="-228600">
              <a:lnSpc>
                <a:spcPct val="80000"/>
              </a:lnSpc>
              <a:spcBef>
                <a:spcPts val="800"/>
              </a:spcBef>
              <a:spcAft>
                <a:spcPts val="800"/>
              </a:spcAft>
              <a:buAutoNum type="arabicPeriod"/>
            </a:pPr>
            <a:r>
              <a:rPr lang="en-US" sz="1200" dirty="0">
                <a:latin typeface="Helvetica" pitchFamily="2" charset="0"/>
              </a:rPr>
              <a:t>Prospect in your Leads Page</a:t>
            </a:r>
          </a:p>
          <a:p>
            <a:pPr marL="228600" indent="-228600">
              <a:lnSpc>
                <a:spcPct val="80000"/>
              </a:lnSpc>
              <a:spcBef>
                <a:spcPts val="800"/>
              </a:spcBef>
              <a:spcAft>
                <a:spcPts val="800"/>
              </a:spcAft>
              <a:buAutoNum type="arabicPeriod"/>
            </a:pPr>
            <a:r>
              <a:rPr lang="en-US" sz="1200" dirty="0">
                <a:latin typeface="Helvetica" pitchFamily="2" charset="0"/>
              </a:rPr>
              <a:t>Utilize your Wishlist</a:t>
            </a:r>
          </a:p>
        </p:txBody>
      </p:sp>
    </p:spTree>
    <p:extLst>
      <p:ext uri="{BB962C8B-B14F-4D97-AF65-F5344CB8AC3E}">
        <p14:creationId xmlns:p14="http://schemas.microsoft.com/office/powerpoint/2010/main" val="1862432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33350"/>
            <a:ext cx="5867400" cy="512980"/>
          </a:xfrm>
        </p:spPr>
        <p:txBody>
          <a:bodyPr/>
          <a:lstStyle/>
          <a:p>
            <a:r>
              <a:rPr lang="en-US" dirty="0">
                <a:latin typeface="Helvetica" pitchFamily="2" charset="0"/>
              </a:rPr>
              <a:t>Agenda</a:t>
            </a:r>
          </a:p>
        </p:txBody>
      </p:sp>
      <p:sp>
        <p:nvSpPr>
          <p:cNvPr id="4" name="Content Placeholder 3">
            <a:extLst>
              <a:ext uri="{FF2B5EF4-FFF2-40B4-BE49-F238E27FC236}">
                <a16:creationId xmlns:a16="http://schemas.microsoft.com/office/drawing/2014/main" id="{FABFD27A-078C-9047-A250-6FCA9BA08F4C}"/>
              </a:ext>
            </a:extLst>
          </p:cNvPr>
          <p:cNvSpPr>
            <a:spLocks noGrp="1"/>
          </p:cNvSpPr>
          <p:nvPr>
            <p:ph idx="1"/>
          </p:nvPr>
        </p:nvSpPr>
        <p:spPr>
          <a:xfrm>
            <a:off x="457200" y="1123950"/>
            <a:ext cx="8229600" cy="457201"/>
          </a:xfrm>
        </p:spPr>
        <p:txBody>
          <a:bodyPr/>
          <a:lstStyle/>
          <a:p>
            <a:r>
              <a:rPr lang="en-US" dirty="0">
                <a:latin typeface="Helvetica" pitchFamily="2" charset="0"/>
              </a:rPr>
              <a:t>What will we cover today?</a:t>
            </a:r>
          </a:p>
        </p:txBody>
      </p:sp>
      <p:sp>
        <p:nvSpPr>
          <p:cNvPr id="9" name="Content Placeholder 3">
            <a:extLst>
              <a:ext uri="{FF2B5EF4-FFF2-40B4-BE49-F238E27FC236}">
                <a16:creationId xmlns:a16="http://schemas.microsoft.com/office/drawing/2014/main" id="{6E4E4B18-D158-4CFD-8CCA-03E1A0FEBE57}"/>
              </a:ext>
            </a:extLst>
          </p:cNvPr>
          <p:cNvSpPr txBox="1">
            <a:spLocks/>
          </p:cNvSpPr>
          <p:nvPr/>
        </p:nvSpPr>
        <p:spPr>
          <a:xfrm>
            <a:off x="457200" y="1733550"/>
            <a:ext cx="8229600"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AutoNum type="arabicParenR"/>
            </a:pPr>
            <a:r>
              <a:rPr lang="en-US" b="0" dirty="0" err="1">
                <a:latin typeface="Helvetica" pitchFamily="2" charset="0"/>
              </a:rPr>
              <a:t>Buttonology</a:t>
            </a:r>
            <a:r>
              <a:rPr lang="en-US" b="0" dirty="0">
                <a:latin typeface="Helvetica" pitchFamily="2" charset="0"/>
              </a:rPr>
              <a:t> v. Dealership Growth</a:t>
            </a:r>
            <a:br>
              <a:rPr lang="en-US" b="0" dirty="0">
                <a:latin typeface="Helvetica" pitchFamily="2" charset="0"/>
              </a:rPr>
            </a:br>
            <a:r>
              <a:rPr lang="en-US" b="0" dirty="0">
                <a:latin typeface="Helvetica" pitchFamily="2" charset="0"/>
              </a:rPr>
              <a:t> </a:t>
            </a:r>
          </a:p>
          <a:p>
            <a:pPr marL="457200" indent="-457200">
              <a:buAutoNum type="arabicParenR"/>
            </a:pPr>
            <a:r>
              <a:rPr lang="en-US" b="0" dirty="0">
                <a:latin typeface="Helvetica" pitchFamily="2" charset="0"/>
              </a:rPr>
              <a:t>Manager Duties “Keys To Success”</a:t>
            </a:r>
            <a:br>
              <a:rPr lang="en-US" b="0" dirty="0">
                <a:latin typeface="Helvetica" pitchFamily="2" charset="0"/>
              </a:rPr>
            </a:br>
            <a:endParaRPr lang="en-US" b="0" dirty="0">
              <a:latin typeface="Helvetica" pitchFamily="2" charset="0"/>
            </a:endParaRPr>
          </a:p>
          <a:p>
            <a:pPr marL="457200" indent="-457200">
              <a:buAutoNum type="arabicParenR"/>
            </a:pPr>
            <a:r>
              <a:rPr lang="en-US" b="0" dirty="0">
                <a:latin typeface="Helvetica" pitchFamily="2" charset="0"/>
              </a:rPr>
              <a:t>The Ultimate Power Play (WIFM)</a:t>
            </a:r>
            <a:br>
              <a:rPr lang="en-US" b="0" dirty="0">
                <a:latin typeface="Helvetica" pitchFamily="2" charset="0"/>
              </a:rPr>
            </a:br>
            <a:endParaRPr lang="en-US" b="0" dirty="0">
              <a:latin typeface="Helvetica" pitchFamily="2" charset="0"/>
            </a:endParaRPr>
          </a:p>
          <a:p>
            <a:pPr marL="457200" indent="-457200">
              <a:buAutoNum type="arabicParenR"/>
            </a:pPr>
            <a:r>
              <a:rPr lang="en-US" b="0" dirty="0">
                <a:latin typeface="Helvetica" pitchFamily="2" charset="0"/>
              </a:rPr>
              <a:t>Q&amp;A</a:t>
            </a:r>
          </a:p>
          <a:p>
            <a:pPr marL="457200" indent="-457200">
              <a:buAutoNum type="arabicParenR"/>
            </a:pPr>
            <a:endParaRPr lang="en-US" b="0" dirty="0">
              <a:latin typeface="Helvetica" pitchFamily="2" charset="0"/>
            </a:endParaRPr>
          </a:p>
        </p:txBody>
      </p:sp>
    </p:spTree>
    <p:extLst>
      <p:ext uri="{BB962C8B-B14F-4D97-AF65-F5344CB8AC3E}">
        <p14:creationId xmlns:p14="http://schemas.microsoft.com/office/powerpoint/2010/main" val="72508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0" y="2238911"/>
            <a:ext cx="4648200" cy="707886"/>
          </a:xfrm>
          <a:prstGeom prst="rect">
            <a:avLst/>
          </a:prstGeom>
          <a:noFill/>
        </p:spPr>
        <p:txBody>
          <a:bodyPr wrap="square" rtlCol="0" anchor="ctr" anchorCtr="0">
            <a:spAutoFit/>
          </a:bodyPr>
          <a:lstStyle/>
          <a:p>
            <a:pPr algn="ctr"/>
            <a:r>
              <a:rPr lang="en-US" sz="4000" dirty="0">
                <a:solidFill>
                  <a:schemeClr val="bg1"/>
                </a:solidFill>
                <a:latin typeface="Helvetica" pitchFamily="2" charset="0"/>
                <a:cs typeface="Arial"/>
              </a:rPr>
              <a:t>Q&amp;A</a:t>
            </a:r>
            <a:endParaRPr lang="en-US" sz="1600" dirty="0">
              <a:solidFill>
                <a:schemeClr val="bg1"/>
              </a:solidFill>
              <a:latin typeface="Helvetica" pitchFamily="2" charset="0"/>
              <a:cs typeface="Arial"/>
            </a:endParaRPr>
          </a:p>
        </p:txBody>
      </p:sp>
    </p:spTree>
    <p:extLst>
      <p:ext uri="{BB962C8B-B14F-4D97-AF65-F5344CB8AC3E}">
        <p14:creationId xmlns:p14="http://schemas.microsoft.com/office/powerpoint/2010/main" val="2383706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D5F116-BC70-D64F-B58F-BA4DCF139666}"/>
              </a:ext>
            </a:extLst>
          </p:cNvPr>
          <p:cNvSpPr>
            <a:spLocks noGrp="1"/>
          </p:cNvSpPr>
          <p:nvPr>
            <p:ph type="title"/>
          </p:nvPr>
        </p:nvSpPr>
        <p:spPr>
          <a:xfrm>
            <a:off x="-762000" y="2876550"/>
            <a:ext cx="10668000" cy="1028700"/>
          </a:xfrm>
        </p:spPr>
        <p:txBody>
          <a:bodyPr/>
          <a:lstStyle/>
          <a:p>
            <a:r>
              <a:rPr lang="en-US" b="0" dirty="0" err="1">
                <a:latin typeface="Helvetica" pitchFamily="2" charset="0"/>
              </a:rPr>
              <a:t>Buttonology</a:t>
            </a:r>
            <a:r>
              <a:rPr lang="en-US" b="0" dirty="0">
                <a:latin typeface="Helvetica" pitchFamily="2" charset="0"/>
              </a:rPr>
              <a:t> vs.</a:t>
            </a:r>
            <a:br>
              <a:rPr lang="en-US" b="0" dirty="0">
                <a:latin typeface="Helvetica" pitchFamily="2" charset="0"/>
              </a:rPr>
            </a:br>
            <a:r>
              <a:rPr lang="en-US" b="0" dirty="0">
                <a:latin typeface="Helvetica" pitchFamily="2" charset="0"/>
              </a:rPr>
              <a:t>Dealership Growth</a:t>
            </a:r>
          </a:p>
        </p:txBody>
      </p:sp>
    </p:spTree>
    <p:extLst>
      <p:ext uri="{BB962C8B-B14F-4D97-AF65-F5344CB8AC3E}">
        <p14:creationId xmlns:p14="http://schemas.microsoft.com/office/powerpoint/2010/main" val="3924431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5FC992-BAEE-2D49-9BC4-8F8A5410C2F5}"/>
              </a:ext>
            </a:extLst>
          </p:cNvPr>
          <p:cNvPicPr>
            <a:picLocks noChangeAspect="1"/>
          </p:cNvPicPr>
          <p:nvPr/>
        </p:nvPicPr>
        <p:blipFill>
          <a:blip r:embed="rId3"/>
          <a:stretch>
            <a:fillRect/>
          </a:stretch>
        </p:blipFill>
        <p:spPr>
          <a:xfrm>
            <a:off x="5638800" y="994372"/>
            <a:ext cx="3844302" cy="2929928"/>
          </a:xfrm>
          <a:prstGeom prst="rect">
            <a:avLst/>
          </a:prstGeom>
        </p:spPr>
      </p:pic>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76200" y="225165"/>
            <a:ext cx="6248400" cy="512980"/>
          </a:xfrm>
        </p:spPr>
        <p:txBody>
          <a:bodyPr/>
          <a:lstStyle/>
          <a:p>
            <a:r>
              <a:rPr lang="en-US" sz="2800" dirty="0">
                <a:latin typeface="Helvetica" pitchFamily="2" charset="0"/>
              </a:rPr>
              <a:t>Buttonology vs. Dealership Growth</a:t>
            </a:r>
          </a:p>
        </p:txBody>
      </p:sp>
      <p:sp>
        <p:nvSpPr>
          <p:cNvPr id="4" name="Content Placeholder 3">
            <a:extLst>
              <a:ext uri="{FF2B5EF4-FFF2-40B4-BE49-F238E27FC236}">
                <a16:creationId xmlns:a16="http://schemas.microsoft.com/office/drawing/2014/main" id="{FABFD27A-078C-9047-A250-6FCA9BA08F4C}"/>
              </a:ext>
            </a:extLst>
          </p:cNvPr>
          <p:cNvSpPr>
            <a:spLocks noGrp="1"/>
          </p:cNvSpPr>
          <p:nvPr>
            <p:ph idx="1"/>
          </p:nvPr>
        </p:nvSpPr>
        <p:spPr>
          <a:xfrm>
            <a:off x="457200" y="1047750"/>
            <a:ext cx="8229600" cy="507709"/>
          </a:xfrm>
        </p:spPr>
        <p:txBody>
          <a:bodyPr/>
          <a:lstStyle/>
          <a:p>
            <a:r>
              <a:rPr lang="en-US" dirty="0">
                <a:latin typeface="Helvetica" pitchFamily="2" charset="0"/>
              </a:rPr>
              <a:t>What is </a:t>
            </a:r>
            <a:r>
              <a:rPr lang="en-US" dirty="0" err="1">
                <a:latin typeface="Helvetica" pitchFamily="2" charset="0"/>
              </a:rPr>
              <a:t>Buttonology</a:t>
            </a:r>
            <a:r>
              <a:rPr lang="en-US" dirty="0">
                <a:latin typeface="Helvetica" pitchFamily="2" charset="0"/>
              </a:rPr>
              <a:t> </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83066" y="1606841"/>
            <a:ext cx="7365534"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 The Art or Practice of clicking buttons to trigger an action </a:t>
            </a:r>
            <a:br>
              <a:rPr lang="en-US" b="0" dirty="0">
                <a:latin typeface="Helvetica" pitchFamily="2" charset="0"/>
              </a:rPr>
            </a:br>
            <a:r>
              <a:rPr lang="en-US" b="0" dirty="0">
                <a:latin typeface="Helvetica" pitchFamily="2" charset="0"/>
              </a:rPr>
              <a:t>  or to make tasks Go Away.</a:t>
            </a:r>
          </a:p>
        </p:txBody>
      </p:sp>
      <p:sp>
        <p:nvSpPr>
          <p:cNvPr id="8" name="Content Placeholder 3">
            <a:extLst>
              <a:ext uri="{FF2B5EF4-FFF2-40B4-BE49-F238E27FC236}">
                <a16:creationId xmlns:a16="http://schemas.microsoft.com/office/drawing/2014/main" id="{06D4A617-68BB-4322-BACA-297AB45D06D8}"/>
              </a:ext>
            </a:extLst>
          </p:cNvPr>
          <p:cNvSpPr txBox="1">
            <a:spLocks/>
          </p:cNvSpPr>
          <p:nvPr/>
        </p:nvSpPr>
        <p:spPr>
          <a:xfrm>
            <a:off x="457200" y="3943350"/>
            <a:ext cx="8229600" cy="356182"/>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latin typeface="Helvetica" pitchFamily="2" charset="0"/>
              </a:rPr>
              <a:t>What does this Daily Execution look like?</a:t>
            </a:r>
          </a:p>
        </p:txBody>
      </p:sp>
      <p:sp>
        <p:nvSpPr>
          <p:cNvPr id="9" name="Content Placeholder 3">
            <a:extLst>
              <a:ext uri="{FF2B5EF4-FFF2-40B4-BE49-F238E27FC236}">
                <a16:creationId xmlns:a16="http://schemas.microsoft.com/office/drawing/2014/main" id="{6E4E4B18-D158-4CFD-8CCA-03E1A0FEBE57}"/>
              </a:ext>
            </a:extLst>
          </p:cNvPr>
          <p:cNvSpPr txBox="1">
            <a:spLocks/>
          </p:cNvSpPr>
          <p:nvPr/>
        </p:nvSpPr>
        <p:spPr>
          <a:xfrm>
            <a:off x="483066" y="4502441"/>
            <a:ext cx="8229600"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 Let’s now discuss this as it pertains to your Time Investment</a:t>
            </a:r>
          </a:p>
        </p:txBody>
      </p:sp>
      <p:sp>
        <p:nvSpPr>
          <p:cNvPr id="12" name="Content Placeholder 3">
            <a:extLst>
              <a:ext uri="{FF2B5EF4-FFF2-40B4-BE49-F238E27FC236}">
                <a16:creationId xmlns:a16="http://schemas.microsoft.com/office/drawing/2014/main" id="{A6A42469-BDE7-489E-9F29-8E25B5FBDF9C}"/>
              </a:ext>
            </a:extLst>
          </p:cNvPr>
          <p:cNvSpPr txBox="1">
            <a:spLocks/>
          </p:cNvSpPr>
          <p:nvPr/>
        </p:nvSpPr>
        <p:spPr>
          <a:xfrm>
            <a:off x="457200" y="2504024"/>
            <a:ext cx="8229600" cy="495942"/>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latin typeface="Helvetica" pitchFamily="2" charset="0"/>
              </a:rPr>
              <a:t>What is Dealership Growth </a:t>
            </a:r>
          </a:p>
        </p:txBody>
      </p:sp>
      <p:sp>
        <p:nvSpPr>
          <p:cNvPr id="13" name="Content Placeholder 3">
            <a:extLst>
              <a:ext uri="{FF2B5EF4-FFF2-40B4-BE49-F238E27FC236}">
                <a16:creationId xmlns:a16="http://schemas.microsoft.com/office/drawing/2014/main" id="{DD29DCFD-86DF-492F-9E63-D5D5D70237D8}"/>
              </a:ext>
            </a:extLst>
          </p:cNvPr>
          <p:cNvSpPr txBox="1">
            <a:spLocks/>
          </p:cNvSpPr>
          <p:nvPr/>
        </p:nvSpPr>
        <p:spPr>
          <a:xfrm>
            <a:off x="508932" y="3080068"/>
            <a:ext cx="7365534" cy="558482"/>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 Practice of collecting information for use in making educated</a:t>
            </a:r>
            <a:br>
              <a:rPr lang="en-US" b="0" dirty="0">
                <a:latin typeface="Helvetica" pitchFamily="2" charset="0"/>
              </a:rPr>
            </a:br>
            <a:r>
              <a:rPr lang="en-US" b="0" dirty="0">
                <a:latin typeface="Helvetica" pitchFamily="2" charset="0"/>
              </a:rPr>
              <a:t>  decisions that increase units sold and grosses.</a:t>
            </a:r>
          </a:p>
        </p:txBody>
      </p:sp>
    </p:spTree>
    <p:extLst>
      <p:ext uri="{BB962C8B-B14F-4D97-AF65-F5344CB8AC3E}">
        <p14:creationId xmlns:p14="http://schemas.microsoft.com/office/powerpoint/2010/main" val="300208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P spid="8" grpId="0" uiExpand="1" build="p"/>
      <p:bldP spid="9" grpId="0" uiExpand="1" build="p"/>
      <p:bldP spid="12" grpId="0"/>
      <p:bldP spid="1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33350"/>
            <a:ext cx="5867400" cy="512980"/>
          </a:xfrm>
        </p:spPr>
        <p:txBody>
          <a:bodyPr/>
          <a:lstStyle/>
          <a:p>
            <a:r>
              <a:rPr lang="en-US" dirty="0">
                <a:latin typeface="Helvetica" pitchFamily="2" charset="0"/>
              </a:rPr>
              <a:t>My Time Investment?</a:t>
            </a:r>
          </a:p>
        </p:txBody>
      </p:sp>
      <p:sp>
        <p:nvSpPr>
          <p:cNvPr id="4" name="Content Placeholder 3">
            <a:extLst>
              <a:ext uri="{FF2B5EF4-FFF2-40B4-BE49-F238E27FC236}">
                <a16:creationId xmlns:a16="http://schemas.microsoft.com/office/drawing/2014/main" id="{FABFD27A-078C-9047-A250-6FCA9BA08F4C}"/>
              </a:ext>
            </a:extLst>
          </p:cNvPr>
          <p:cNvSpPr>
            <a:spLocks noGrp="1"/>
          </p:cNvSpPr>
          <p:nvPr>
            <p:ph idx="1"/>
          </p:nvPr>
        </p:nvSpPr>
        <p:spPr>
          <a:xfrm>
            <a:off x="457200" y="1123950"/>
            <a:ext cx="8229600" cy="482891"/>
          </a:xfrm>
        </p:spPr>
        <p:txBody>
          <a:bodyPr/>
          <a:lstStyle/>
          <a:p>
            <a:r>
              <a:rPr lang="en-US" dirty="0">
                <a:latin typeface="Helvetica" pitchFamily="2" charset="0"/>
              </a:rPr>
              <a:t>What should I be looking at and when?</a:t>
            </a:r>
          </a:p>
        </p:txBody>
      </p:sp>
      <p:sp>
        <p:nvSpPr>
          <p:cNvPr id="6" name="Content Placeholder 3">
            <a:extLst>
              <a:ext uri="{FF2B5EF4-FFF2-40B4-BE49-F238E27FC236}">
                <a16:creationId xmlns:a16="http://schemas.microsoft.com/office/drawing/2014/main" id="{5F1503BE-3CB8-4204-867E-59320217FAEF}"/>
              </a:ext>
            </a:extLst>
          </p:cNvPr>
          <p:cNvSpPr txBox="1">
            <a:spLocks/>
          </p:cNvSpPr>
          <p:nvPr/>
        </p:nvSpPr>
        <p:spPr>
          <a:xfrm>
            <a:off x="483066" y="1683041"/>
            <a:ext cx="8229600" cy="507709"/>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Basically (ACTIVITY)</a:t>
            </a:r>
          </a:p>
          <a:p>
            <a:pPr marL="571500" lvl="1" indent="-342900">
              <a:buFontTx/>
              <a:buChar char="-"/>
            </a:pPr>
            <a:r>
              <a:rPr lang="en-US" b="0" dirty="0">
                <a:latin typeface="Helvetica" pitchFamily="2" charset="0"/>
              </a:rPr>
              <a:t>Activity Breeds Activity</a:t>
            </a:r>
          </a:p>
          <a:p>
            <a:pPr marL="571500" lvl="1" indent="-342900">
              <a:buFontTx/>
              <a:buChar char="-"/>
            </a:pPr>
            <a:r>
              <a:rPr lang="en-US" dirty="0">
                <a:latin typeface="Helvetica" pitchFamily="2" charset="0"/>
              </a:rPr>
              <a:t>Everyday</a:t>
            </a:r>
            <a:endParaRPr lang="en-US" b="0" dirty="0">
              <a:latin typeface="Helvetica" pitchFamily="2" charset="0"/>
            </a:endParaRPr>
          </a:p>
        </p:txBody>
      </p:sp>
      <p:sp>
        <p:nvSpPr>
          <p:cNvPr id="7" name="Content Placeholder 3">
            <a:extLst>
              <a:ext uri="{FF2B5EF4-FFF2-40B4-BE49-F238E27FC236}">
                <a16:creationId xmlns:a16="http://schemas.microsoft.com/office/drawing/2014/main" id="{2BB30E8B-C7BD-458B-8DE3-65AD7C108B51}"/>
              </a:ext>
            </a:extLst>
          </p:cNvPr>
          <p:cNvSpPr txBox="1">
            <a:spLocks/>
          </p:cNvSpPr>
          <p:nvPr/>
        </p:nvSpPr>
        <p:spPr>
          <a:xfrm>
            <a:off x="457200" y="3011036"/>
            <a:ext cx="8229600" cy="507710"/>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latin typeface="Helvetica" pitchFamily="2" charset="0"/>
              </a:rPr>
              <a:t>Ask your self this:</a:t>
            </a:r>
          </a:p>
          <a:p>
            <a:pPr marL="571500" lvl="1" indent="-342900">
              <a:buFontTx/>
              <a:buChar char="-"/>
            </a:pPr>
            <a:r>
              <a:rPr lang="en-US" dirty="0">
                <a:latin typeface="Helvetica" pitchFamily="2" charset="0"/>
              </a:rPr>
              <a:t>If you cannot see it, </a:t>
            </a:r>
            <a:r>
              <a:rPr lang="en-US" b="0" dirty="0">
                <a:latin typeface="Helvetica" pitchFamily="2" charset="0"/>
              </a:rPr>
              <a:t>does it even exist?</a:t>
            </a:r>
          </a:p>
        </p:txBody>
      </p:sp>
      <p:sp>
        <p:nvSpPr>
          <p:cNvPr id="8" name="Content Placeholder 3">
            <a:extLst>
              <a:ext uri="{FF2B5EF4-FFF2-40B4-BE49-F238E27FC236}">
                <a16:creationId xmlns:a16="http://schemas.microsoft.com/office/drawing/2014/main" id="{A2F5F155-9AA4-4391-9AB0-DCFC360E2937}"/>
              </a:ext>
            </a:extLst>
          </p:cNvPr>
          <p:cNvSpPr txBox="1">
            <a:spLocks/>
          </p:cNvSpPr>
          <p:nvPr/>
        </p:nvSpPr>
        <p:spPr>
          <a:xfrm>
            <a:off x="1752600" y="4254590"/>
            <a:ext cx="6324600" cy="1192723"/>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FF0000"/>
                </a:solidFill>
                <a:latin typeface="Helvetica" pitchFamily="2" charset="0"/>
              </a:rPr>
              <a:t>If it is not in the CRM then it did not happen!!!</a:t>
            </a:r>
          </a:p>
        </p:txBody>
      </p:sp>
      <p:pic>
        <p:nvPicPr>
          <p:cNvPr id="9" name="Picture 2" descr="C:\Users\hxcbo\AppData\Local\Temp\SNAGHTML1994c99f.PNG">
            <a:extLst>
              <a:ext uri="{FF2B5EF4-FFF2-40B4-BE49-F238E27FC236}">
                <a16:creationId xmlns:a16="http://schemas.microsoft.com/office/drawing/2014/main" id="{3CE36782-B724-4963-9BF1-1F01DFEDA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095750"/>
            <a:ext cx="713326" cy="6144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476793B-D08B-7947-918D-AF08F6272110}"/>
              </a:ext>
            </a:extLst>
          </p:cNvPr>
          <p:cNvPicPr>
            <a:picLocks noChangeAspect="1"/>
          </p:cNvPicPr>
          <p:nvPr/>
        </p:nvPicPr>
        <p:blipFill>
          <a:blip r:embed="rId3"/>
          <a:stretch>
            <a:fillRect/>
          </a:stretch>
        </p:blipFill>
        <p:spPr>
          <a:xfrm>
            <a:off x="5837078" y="824220"/>
            <a:ext cx="2776186" cy="2952750"/>
          </a:xfrm>
          <a:prstGeom prst="rect">
            <a:avLst/>
          </a:prstGeom>
        </p:spPr>
      </p:pic>
    </p:spTree>
    <p:extLst>
      <p:ext uri="{BB962C8B-B14F-4D97-AF65-F5344CB8AC3E}">
        <p14:creationId xmlns:p14="http://schemas.microsoft.com/office/powerpoint/2010/main" val="325968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P spid="7" grpId="0" uiExpand="1" build="p"/>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33350"/>
            <a:ext cx="5867400" cy="512980"/>
          </a:xfrm>
        </p:spPr>
        <p:txBody>
          <a:bodyPr/>
          <a:lstStyle/>
          <a:p>
            <a:r>
              <a:rPr lang="en-US" dirty="0">
                <a:latin typeface="Helvetica" pitchFamily="2" charset="0"/>
              </a:rPr>
              <a:t>Do they match?</a:t>
            </a:r>
          </a:p>
        </p:txBody>
      </p:sp>
      <p:sp>
        <p:nvSpPr>
          <p:cNvPr id="4" name="Content Placeholder 3">
            <a:extLst>
              <a:ext uri="{FF2B5EF4-FFF2-40B4-BE49-F238E27FC236}">
                <a16:creationId xmlns:a16="http://schemas.microsoft.com/office/drawing/2014/main" id="{FABFD27A-078C-9047-A250-6FCA9BA08F4C}"/>
              </a:ext>
            </a:extLst>
          </p:cNvPr>
          <p:cNvSpPr>
            <a:spLocks noGrp="1"/>
          </p:cNvSpPr>
          <p:nvPr>
            <p:ph idx="1"/>
          </p:nvPr>
        </p:nvSpPr>
        <p:spPr>
          <a:xfrm>
            <a:off x="457200" y="1581150"/>
            <a:ext cx="8229600" cy="482891"/>
          </a:xfrm>
        </p:spPr>
        <p:txBody>
          <a:bodyPr/>
          <a:lstStyle/>
          <a:p>
            <a:r>
              <a:rPr lang="en-US" dirty="0">
                <a:latin typeface="Helvetica" pitchFamily="2" charset="0"/>
              </a:rPr>
              <a:t>Let’s briefly discuss a few assumptive items….</a:t>
            </a:r>
          </a:p>
        </p:txBody>
      </p:sp>
      <p:grpSp>
        <p:nvGrpSpPr>
          <p:cNvPr id="10" name="Group 9">
            <a:extLst>
              <a:ext uri="{FF2B5EF4-FFF2-40B4-BE49-F238E27FC236}">
                <a16:creationId xmlns:a16="http://schemas.microsoft.com/office/drawing/2014/main" id="{476F37EE-8128-49DB-BFA0-BDB763305E7E}"/>
              </a:ext>
            </a:extLst>
          </p:cNvPr>
          <p:cNvGrpSpPr/>
          <p:nvPr/>
        </p:nvGrpSpPr>
        <p:grpSpPr>
          <a:xfrm>
            <a:off x="609600" y="2266950"/>
            <a:ext cx="3606747" cy="1546707"/>
            <a:chOff x="482162" y="1591002"/>
            <a:chExt cx="3886200" cy="1666547"/>
          </a:xfrm>
        </p:grpSpPr>
        <p:sp>
          <p:nvSpPr>
            <p:cNvPr id="11" name="Rounded Rectangle 6">
              <a:extLst>
                <a:ext uri="{FF2B5EF4-FFF2-40B4-BE49-F238E27FC236}">
                  <a16:creationId xmlns:a16="http://schemas.microsoft.com/office/drawing/2014/main" id="{5600BC0A-BB7F-447A-B934-CC2BA294E52B}"/>
                </a:ext>
              </a:extLst>
            </p:cNvPr>
            <p:cNvSpPr/>
            <p:nvPr/>
          </p:nvSpPr>
          <p:spPr>
            <a:xfrm>
              <a:off x="482162" y="1591002"/>
              <a:ext cx="3886200" cy="1666547"/>
            </a:xfrm>
            <a:prstGeom prst="roundRect">
              <a:avLst/>
            </a:prstGeom>
            <a:solidFill>
              <a:srgbClr val="00B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C839A872-1958-4D96-860A-D82CDAFD65A6}"/>
                </a:ext>
              </a:extLst>
            </p:cNvPr>
            <p:cNvSpPr txBox="1"/>
            <p:nvPr/>
          </p:nvSpPr>
          <p:spPr>
            <a:xfrm>
              <a:off x="482162" y="1794531"/>
              <a:ext cx="3858889" cy="1028032"/>
            </a:xfrm>
            <a:prstGeom prst="rect">
              <a:avLst/>
            </a:prstGeom>
            <a:noFill/>
          </p:spPr>
          <p:txBody>
            <a:bodyPr wrap="square" rtlCol="0">
              <a:spAutoFit/>
            </a:bodyPr>
            <a:lstStyle/>
            <a:p>
              <a:pPr algn="ctr"/>
              <a:r>
                <a:rPr lang="en-US" sz="2400" b="1" dirty="0">
                  <a:solidFill>
                    <a:srgbClr val="F5F5F5"/>
                  </a:solidFill>
                  <a:latin typeface="Helvetica" pitchFamily="2" charset="0"/>
                </a:rPr>
                <a:t>Internal Sales Process</a:t>
              </a:r>
            </a:p>
            <a:p>
              <a:pPr algn="ctr"/>
              <a:endParaRPr lang="en-US" sz="1600" dirty="0">
                <a:solidFill>
                  <a:schemeClr val="bg1">
                    <a:lumMod val="85000"/>
                  </a:schemeClr>
                </a:solidFill>
                <a:latin typeface="Helvetica" pitchFamily="2" charset="0"/>
              </a:endParaRPr>
            </a:p>
            <a:p>
              <a:pPr algn="ctr"/>
              <a:r>
                <a:rPr lang="en-US" sz="1600" dirty="0">
                  <a:solidFill>
                    <a:schemeClr val="bg1">
                      <a:lumMod val="85000"/>
                    </a:schemeClr>
                  </a:solidFill>
                  <a:latin typeface="Helvetica" pitchFamily="2" charset="0"/>
                </a:rPr>
                <a:t>What you want to happen</a:t>
              </a:r>
            </a:p>
          </p:txBody>
        </p:sp>
      </p:grpSp>
      <p:grpSp>
        <p:nvGrpSpPr>
          <p:cNvPr id="13" name="Group 12">
            <a:extLst>
              <a:ext uri="{FF2B5EF4-FFF2-40B4-BE49-F238E27FC236}">
                <a16:creationId xmlns:a16="http://schemas.microsoft.com/office/drawing/2014/main" id="{70405DC1-B6C4-409E-9E68-1263E76B1562}"/>
              </a:ext>
            </a:extLst>
          </p:cNvPr>
          <p:cNvGrpSpPr/>
          <p:nvPr/>
        </p:nvGrpSpPr>
        <p:grpSpPr>
          <a:xfrm>
            <a:off x="4927653" y="2266950"/>
            <a:ext cx="3606747" cy="1546707"/>
            <a:chOff x="4800600" y="1591002"/>
            <a:chExt cx="3886200" cy="1666547"/>
          </a:xfrm>
        </p:grpSpPr>
        <p:sp>
          <p:nvSpPr>
            <p:cNvPr id="14" name="Rounded Rectangle 8">
              <a:extLst>
                <a:ext uri="{FF2B5EF4-FFF2-40B4-BE49-F238E27FC236}">
                  <a16:creationId xmlns:a16="http://schemas.microsoft.com/office/drawing/2014/main" id="{4882AD9C-575D-4727-A1E4-A943525C69E2}"/>
                </a:ext>
              </a:extLst>
            </p:cNvPr>
            <p:cNvSpPr/>
            <p:nvPr/>
          </p:nvSpPr>
          <p:spPr>
            <a:xfrm>
              <a:off x="4800600" y="1591002"/>
              <a:ext cx="3886200" cy="1666547"/>
            </a:xfrm>
            <a:prstGeom prst="roundRect">
              <a:avLst/>
            </a:prstGeom>
            <a:solidFill>
              <a:srgbClr val="00B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D164ADEF-C76F-43FA-8F1F-FB5F7FC2F3E2}"/>
                </a:ext>
              </a:extLst>
            </p:cNvPr>
            <p:cNvSpPr txBox="1"/>
            <p:nvPr/>
          </p:nvSpPr>
          <p:spPr>
            <a:xfrm>
              <a:off x="4800601" y="1795206"/>
              <a:ext cx="3886199" cy="1293331"/>
            </a:xfrm>
            <a:prstGeom prst="rect">
              <a:avLst/>
            </a:prstGeom>
            <a:noFill/>
          </p:spPr>
          <p:txBody>
            <a:bodyPr wrap="square" rtlCol="0">
              <a:spAutoFit/>
            </a:bodyPr>
            <a:lstStyle/>
            <a:p>
              <a:pPr algn="ctr"/>
              <a:r>
                <a:rPr lang="en-US" sz="2400" b="1" dirty="0">
                  <a:solidFill>
                    <a:srgbClr val="F5F5F5"/>
                  </a:solidFill>
                  <a:latin typeface="Helvetica" pitchFamily="2" charset="0"/>
                </a:rPr>
                <a:t>CRM Processes</a:t>
              </a:r>
            </a:p>
            <a:p>
              <a:pPr algn="ctr"/>
              <a:endParaRPr lang="en-US" sz="1600" dirty="0">
                <a:solidFill>
                  <a:schemeClr val="bg1">
                    <a:lumMod val="85000"/>
                  </a:schemeClr>
                </a:solidFill>
                <a:latin typeface="Helvetica" pitchFamily="2" charset="0"/>
              </a:endParaRPr>
            </a:p>
            <a:p>
              <a:pPr algn="ctr"/>
              <a:r>
                <a:rPr lang="en-US" sz="1600" dirty="0">
                  <a:solidFill>
                    <a:schemeClr val="bg1">
                      <a:lumMod val="85000"/>
                    </a:schemeClr>
                  </a:solidFill>
                  <a:latin typeface="Helvetica" pitchFamily="2" charset="0"/>
                </a:rPr>
                <a:t>What the CRM is</a:t>
              </a:r>
            </a:p>
            <a:p>
              <a:pPr algn="ctr"/>
              <a:r>
                <a:rPr lang="en-US" sz="1600" dirty="0">
                  <a:solidFill>
                    <a:schemeClr val="bg1">
                      <a:lumMod val="85000"/>
                    </a:schemeClr>
                  </a:solidFill>
                  <a:latin typeface="Helvetica" pitchFamily="2" charset="0"/>
                </a:rPr>
                <a:t>sending to the Users</a:t>
              </a:r>
            </a:p>
          </p:txBody>
        </p:sp>
      </p:grpSp>
    </p:spTree>
    <p:extLst>
      <p:ext uri="{BB962C8B-B14F-4D97-AF65-F5344CB8AC3E}">
        <p14:creationId xmlns:p14="http://schemas.microsoft.com/office/powerpoint/2010/main" val="8548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2822B-D331-3746-B380-31DA5531A9BC}"/>
              </a:ext>
            </a:extLst>
          </p:cNvPr>
          <p:cNvSpPr>
            <a:spLocks noGrp="1"/>
          </p:cNvSpPr>
          <p:nvPr>
            <p:ph type="title"/>
          </p:nvPr>
        </p:nvSpPr>
        <p:spPr>
          <a:xfrm>
            <a:off x="457200" y="175295"/>
            <a:ext cx="6248400" cy="512980"/>
          </a:xfrm>
        </p:spPr>
        <p:txBody>
          <a:bodyPr/>
          <a:lstStyle/>
          <a:p>
            <a:r>
              <a:rPr lang="en-US" sz="2800" dirty="0">
                <a:latin typeface="Helvetica" pitchFamily="2" charset="0"/>
              </a:rPr>
              <a:t>Process vs. CRM Processes</a:t>
            </a:r>
          </a:p>
        </p:txBody>
      </p:sp>
      <p:sp>
        <p:nvSpPr>
          <p:cNvPr id="4" name="Content Placeholder 3">
            <a:extLst>
              <a:ext uri="{FF2B5EF4-FFF2-40B4-BE49-F238E27FC236}">
                <a16:creationId xmlns:a16="http://schemas.microsoft.com/office/drawing/2014/main" id="{FABFD27A-078C-9047-A250-6FCA9BA08F4C}"/>
              </a:ext>
            </a:extLst>
          </p:cNvPr>
          <p:cNvSpPr>
            <a:spLocks noGrp="1"/>
          </p:cNvSpPr>
          <p:nvPr>
            <p:ph idx="1"/>
          </p:nvPr>
        </p:nvSpPr>
        <p:spPr>
          <a:xfrm>
            <a:off x="457200" y="1047750"/>
            <a:ext cx="8229600" cy="507709"/>
          </a:xfrm>
        </p:spPr>
        <p:txBody>
          <a:bodyPr/>
          <a:lstStyle/>
          <a:p>
            <a:r>
              <a:rPr lang="en-US" dirty="0">
                <a:latin typeface="Helvetica" pitchFamily="2" charset="0"/>
              </a:rPr>
              <a:t>Does your staff know what is going to happen next?</a:t>
            </a:r>
          </a:p>
        </p:txBody>
      </p:sp>
      <p:pic>
        <p:nvPicPr>
          <p:cNvPr id="8" name="Picture 7">
            <a:extLst>
              <a:ext uri="{FF2B5EF4-FFF2-40B4-BE49-F238E27FC236}">
                <a16:creationId xmlns:a16="http://schemas.microsoft.com/office/drawing/2014/main" id="{C827C035-B742-4ABD-85F6-DAD2A387A188}"/>
              </a:ext>
            </a:extLst>
          </p:cNvPr>
          <p:cNvPicPr>
            <a:picLocks noChangeAspect="1"/>
          </p:cNvPicPr>
          <p:nvPr/>
        </p:nvPicPr>
        <p:blipFill>
          <a:blip r:embed="rId3"/>
          <a:stretch>
            <a:fillRect/>
          </a:stretch>
        </p:blipFill>
        <p:spPr>
          <a:xfrm>
            <a:off x="38100" y="1581150"/>
            <a:ext cx="9058275" cy="1443421"/>
          </a:xfrm>
          <a:prstGeom prst="rect">
            <a:avLst/>
          </a:prstGeom>
        </p:spPr>
      </p:pic>
      <p:sp>
        <p:nvSpPr>
          <p:cNvPr id="82" name="Content Placeholder 3">
            <a:extLst>
              <a:ext uri="{FF2B5EF4-FFF2-40B4-BE49-F238E27FC236}">
                <a16:creationId xmlns:a16="http://schemas.microsoft.com/office/drawing/2014/main" id="{4D962F6F-81FA-446A-8A7D-3594648E7970}"/>
              </a:ext>
            </a:extLst>
          </p:cNvPr>
          <p:cNvSpPr txBox="1">
            <a:spLocks/>
          </p:cNvSpPr>
          <p:nvPr/>
        </p:nvSpPr>
        <p:spPr>
          <a:xfrm>
            <a:off x="1066800" y="3127056"/>
            <a:ext cx="8077200" cy="740094"/>
          </a:xfrm>
          <a:prstGeom prst="rect">
            <a:avLst/>
          </a:prstGeom>
        </p:spPr>
        <p:txBody>
          <a:bodyPr/>
          <a:lstStyle>
            <a:lvl1pPr marL="0" indent="0" algn="l" defTabSz="914400" rtl="0" eaLnBrk="1" latinLnBrk="0" hangingPunct="1">
              <a:spcBef>
                <a:spcPts val="0"/>
              </a:spcBef>
              <a:buFont typeface="Arial" panose="020B0604020202020204" pitchFamily="34" charset="0"/>
              <a:buNone/>
              <a:defRPr sz="2000" b="1" kern="1200" baseline="0">
                <a:solidFill>
                  <a:srgbClr val="3C4A55"/>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spcBef>
                <a:spcPts val="1200"/>
              </a:spcBef>
              <a:buClr>
                <a:srgbClr val="00BCDD"/>
              </a:buClr>
              <a:buFont typeface="Arial" panose="020B0604020202020204" pitchFamily="34" charset="0"/>
              <a:buChar char="•"/>
              <a:defRPr sz="2000" kern="1200" baseline="0">
                <a:solidFill>
                  <a:srgbClr val="636466"/>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3C4A55"/>
              </a:buClr>
              <a:buFont typeface="Arial" panose="020B0604020202020204" pitchFamily="34" charset="0"/>
              <a:buChar char="−"/>
              <a:defRPr sz="1600" kern="1200">
                <a:solidFill>
                  <a:srgbClr val="636466"/>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spcBef>
                <a:spcPts val="600"/>
              </a:spcBef>
              <a:buClr>
                <a:srgbClr val="00BCDD"/>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spcBef>
                <a:spcPts val="600"/>
              </a:spcBef>
              <a:buClr>
                <a:srgbClr val="3C4A55"/>
              </a:buClr>
              <a:buFont typeface="Arial" panose="020B0604020202020204" pitchFamily="34" charset="0"/>
              <a:buChar char="−"/>
              <a:defRPr sz="1400" kern="1200">
                <a:solidFill>
                  <a:srgbClr val="6364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AutoNum type="arabicParenR"/>
            </a:pPr>
            <a:r>
              <a:rPr lang="en-US" sz="1600" b="0" dirty="0">
                <a:latin typeface="Helvetica" pitchFamily="2" charset="0"/>
              </a:rPr>
              <a:t>Is it IMPORTANT?</a:t>
            </a:r>
            <a:br>
              <a:rPr lang="en-US" sz="1600" b="0" dirty="0">
                <a:latin typeface="Helvetica" pitchFamily="2" charset="0"/>
              </a:rPr>
            </a:br>
            <a:endParaRPr lang="en-US" sz="1600" b="0" dirty="0">
              <a:latin typeface="Helvetica" pitchFamily="2" charset="0"/>
            </a:endParaRPr>
          </a:p>
          <a:p>
            <a:pPr marL="342900" indent="-342900">
              <a:buAutoNum type="arabicParenR"/>
            </a:pPr>
            <a:r>
              <a:rPr lang="en-US" sz="1600" b="0" dirty="0">
                <a:latin typeface="Helvetica" pitchFamily="2" charset="0"/>
              </a:rPr>
              <a:t>Know what is expected</a:t>
            </a:r>
            <a:br>
              <a:rPr lang="en-US" sz="1600" b="0" dirty="0">
                <a:latin typeface="Helvetica" pitchFamily="2" charset="0"/>
              </a:rPr>
            </a:br>
            <a:endParaRPr lang="en-US" sz="1600" b="0" dirty="0">
              <a:latin typeface="Helvetica" pitchFamily="2" charset="0"/>
            </a:endParaRPr>
          </a:p>
          <a:p>
            <a:pPr marL="342900" indent="-342900">
              <a:buAutoNum type="arabicParenR"/>
            </a:pPr>
            <a:r>
              <a:rPr lang="en-US" sz="1600" b="0" dirty="0">
                <a:latin typeface="Helvetica" pitchFamily="2" charset="0"/>
              </a:rPr>
              <a:t>This all works together for holding our staff accountable</a:t>
            </a:r>
            <a:br>
              <a:rPr lang="en-US" sz="1600" b="0" dirty="0">
                <a:latin typeface="Helvetica" pitchFamily="2" charset="0"/>
              </a:rPr>
            </a:br>
            <a:endParaRPr lang="en-US" sz="1600" b="0" dirty="0">
              <a:latin typeface="Helvetica" pitchFamily="2" charset="0"/>
            </a:endParaRPr>
          </a:p>
          <a:p>
            <a:pPr marL="342900" indent="-342900">
              <a:buAutoNum type="arabicParenR"/>
            </a:pPr>
            <a:r>
              <a:rPr lang="en-US" sz="1600" b="0" dirty="0">
                <a:latin typeface="Helvetica" pitchFamily="2" charset="0"/>
              </a:rPr>
              <a:t>Creates a Good Customer Experience</a:t>
            </a:r>
          </a:p>
        </p:txBody>
      </p:sp>
    </p:spTree>
    <p:extLst>
      <p:ext uri="{BB962C8B-B14F-4D97-AF65-F5344CB8AC3E}">
        <p14:creationId xmlns:p14="http://schemas.microsoft.com/office/powerpoint/2010/main" val="350998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2" grpId="0" uiExpand="1" build="p"/>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20986639-37B5-8241-AE47-845C17324405}" vid="{C618D550-199A-E94E-816B-11656A7720D8}"/>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20986639-37B5-8241-AE47-845C17324405}" vid="{940B1575-91DF-A041-953C-4C9D3256CE52}"/>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20986639-37B5-8241-AE47-845C17324405}" vid="{B72CF991-B320-BF44-A4C6-40CE0F136D2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20986639-37B5-8241-AE47-845C17324405}" vid="{B5935381-77E1-F542-B3B0-A56913CD465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4dae81db-7e13-4584-89aa-9ad0fb3c8365" xsi:nil="true"/>
    <AddedtoSesimic_x003f_ xmlns="4dae81db-7e13-4584-89aa-9ad0fb3c8365">false</AddedtoSesimic_x003f_>
    <MeganBarto xmlns="4dae81db-7e13-4584-89aa-9ad0fb3c8365">
      <UserInfo>
        <DisplayName/>
        <AccountId xsi:nil="true"/>
        <AccountType/>
      </UserInfo>
    </MeganBarto>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07FB1E6E6B6445ABA31B408C7F25E2" ma:contentTypeVersion="17" ma:contentTypeDescription="Create a new document." ma:contentTypeScope="" ma:versionID="e56064356451b79b5d584170eb44cbc2">
  <xsd:schema xmlns:xsd="http://www.w3.org/2001/XMLSchema" xmlns:xs="http://www.w3.org/2001/XMLSchema" xmlns:p="http://schemas.microsoft.com/office/2006/metadata/properties" xmlns:ns2="4dae81db-7e13-4584-89aa-9ad0fb3c8365" xmlns:ns3="f7be8e0d-f80f-44dc-91d3-c04656140ef4" targetNamespace="http://schemas.microsoft.com/office/2006/metadata/properties" ma:root="true" ma:fieldsID="22e60ec96276f74acd46201f083d16d4" ns2:_="" ns3:_="">
    <xsd:import namespace="4dae81db-7e13-4584-89aa-9ad0fb3c8365"/>
    <xsd:import namespace="f7be8e0d-f80f-44dc-91d3-c04656140ef4"/>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AddedtoSesimic_x003f_" minOccurs="0"/>
                <xsd:element ref="ns2:Date" minOccurs="0"/>
                <xsd:element ref="ns2:MediaServiceAutoKeyPoints" minOccurs="0"/>
                <xsd:element ref="ns2:MediaServiceKeyPoints" minOccurs="0"/>
                <xsd:element ref="ns2:MeganBart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ae81db-7e13-4584-89aa-9ad0fb3c83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AddedtoSesimic_x003f_" ma:index="18" nillable="true" ma:displayName="Added to Sesimic?" ma:default="0" ma:description="To be filled out the asset has been added to Seismic" ma:format="Dropdown" ma:internalName="AddedtoSesimic_x003f_">
      <xsd:simpleType>
        <xsd:restriction base="dms:Boolean"/>
      </xsd:simpleType>
    </xsd:element>
    <xsd:element name="Date" ma:index="19" nillable="true" ma:displayName="Date" ma:format="DateOnly" ma:internalName="Date">
      <xsd:simpleType>
        <xsd:restriction base="dms:DateTim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ganBarto" ma:index="22" nillable="true" ma:displayName="Name/ Title" ma:format="Dropdown" ma:list="UserInfo" ma:SharePointGroup="0" ma:internalName="MeganBar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be8e0d-f80f-44dc-91d3-c04656140ef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B3309D-094C-49B4-B34A-5DF4A808FB05}">
  <ds:schemaRefs>
    <ds:schemaRef ds:uri="http://schemas.microsoft.com/office/2006/metadata/properties"/>
    <ds:schemaRef ds:uri="http://schemas.microsoft.com/office/infopath/2007/PartnerControls"/>
    <ds:schemaRef ds:uri="http://schemas.microsoft.com/sharepoint/v3"/>
    <ds:schemaRef ds:uri="http://purl.org/dc/dcmitype/"/>
    <ds:schemaRef ds:uri="http://www.w3.org/XML/1998/namespace"/>
    <ds:schemaRef ds:uri="http://schemas.openxmlformats.org/package/2006/metadata/core-properties"/>
    <ds:schemaRef ds:uri="http://purl.org/dc/elements/1.1/"/>
    <ds:schemaRef ds:uri="http://schemas.microsoft.com/office/2006/documentManagement/types"/>
    <ds:schemaRef ds:uri="c080ef63-d142-41d7-a6d4-c75249621f3c"/>
    <ds:schemaRef ds:uri="9afa7860-acd2-425f-a58a-91946fbad30d"/>
    <ds:schemaRef ds:uri="http://purl.org/dc/terms/"/>
    <ds:schemaRef ds:uri="4dae81db-7e13-4584-89aa-9ad0fb3c8365"/>
  </ds:schemaRefs>
</ds:datastoreItem>
</file>

<file path=customXml/itemProps2.xml><?xml version="1.0" encoding="utf-8"?>
<ds:datastoreItem xmlns:ds="http://schemas.openxmlformats.org/officeDocument/2006/customXml" ds:itemID="{C469FB34-7A6E-4299-911D-6155FB3B3F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ae81db-7e13-4584-89aa-9ad0fb3c8365"/>
    <ds:schemaRef ds:uri="f7be8e0d-f80f-44dc-91d3-c04656140e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F9BF5F-E564-446F-87BD-A13157DA04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39470</TotalTime>
  <Words>4360</Words>
  <Application>Microsoft Office PowerPoint</Application>
  <PresentationFormat>On-screen Show (16:9)</PresentationFormat>
  <Paragraphs>637</Paragraphs>
  <Slides>40</Slides>
  <Notes>27</Notes>
  <HiddenSlides>0</HiddenSlides>
  <MMClips>0</MMClip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1_Custom Design</vt:lpstr>
      <vt:lpstr>2_Custom Design</vt:lpstr>
      <vt:lpstr>Custom Design</vt:lpstr>
      <vt:lpstr>Office Theme</vt:lpstr>
      <vt:lpstr>PowerPoint Presentation</vt:lpstr>
      <vt:lpstr>PowerPoint Presentation</vt:lpstr>
      <vt:lpstr>PowerPoint Presentation</vt:lpstr>
      <vt:lpstr>Agenda</vt:lpstr>
      <vt:lpstr>Buttonology vs. Dealership Growth</vt:lpstr>
      <vt:lpstr>Buttonology vs. Dealership Growth</vt:lpstr>
      <vt:lpstr>My Time Investment?</vt:lpstr>
      <vt:lpstr>Do they match?</vt:lpstr>
      <vt:lpstr>Process vs. CRM Processes</vt:lpstr>
      <vt:lpstr>Manager Duties (Keys to Success)</vt:lpstr>
      <vt:lpstr>Keys to Success at a Glance</vt:lpstr>
      <vt:lpstr>Keys to Success</vt:lpstr>
      <vt:lpstr>Keys to Success</vt:lpstr>
      <vt:lpstr>“Just Do It…”</vt:lpstr>
      <vt:lpstr>Completing Tasks</vt:lpstr>
      <vt:lpstr>PowerPoint Presentation</vt:lpstr>
      <vt:lpstr>Appointments</vt:lpstr>
      <vt:lpstr>PowerPoint Presentation</vt:lpstr>
      <vt:lpstr>Showroom Visits</vt:lpstr>
      <vt:lpstr>Showroom Visits</vt:lpstr>
      <vt:lpstr>Showroom Visits</vt:lpstr>
      <vt:lpstr>PowerPoint Presentation</vt:lpstr>
      <vt:lpstr>Sold Log</vt:lpstr>
      <vt:lpstr>PowerPoint Presentation</vt:lpstr>
      <vt:lpstr>DMS to CRM Matching</vt:lpstr>
      <vt:lpstr>PowerPoint Presentation</vt:lpstr>
      <vt:lpstr>Unanswered Emails and Texts</vt:lpstr>
      <vt:lpstr>PowerPoint Presentation</vt:lpstr>
      <vt:lpstr>Active Leads without Future Follow Up - Sales</vt:lpstr>
      <vt:lpstr>Active Leads without Future Follow Up - Sales</vt:lpstr>
      <vt:lpstr>Active Leads without Future Follow Up - Sales</vt:lpstr>
      <vt:lpstr>PowerPoint Presentation</vt:lpstr>
      <vt:lpstr>The Ultimate Power Play ( What’s in it for ME )</vt:lpstr>
      <vt:lpstr>Activity Breakdown</vt:lpstr>
      <vt:lpstr>The Ultimate Power Play (WIFM)</vt:lpstr>
      <vt:lpstr>The Ultimate Power Play (WIFM)</vt:lpstr>
      <vt:lpstr>Conclusion</vt:lpstr>
      <vt:lpstr>Who are they talking to?</vt:lpstr>
      <vt:lpstr>Keys to Success Overview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Murphy, Chris (CAI - Mission)</dc:creator>
  <cp:lastModifiedBy>Barto, Megan (CAI - Exton)</cp:lastModifiedBy>
  <cp:revision>265</cp:revision>
  <dcterms:created xsi:type="dcterms:W3CDTF">2018-05-01T16:13:09Z</dcterms:created>
  <dcterms:modified xsi:type="dcterms:W3CDTF">2019-10-15T20:06:36Z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https://fuel.coxautoinc.com</vt:lpwstr>
  </property>
  <property fmtid="{D5CDD505-2E9C-101B-9397-08002B2CF9AE}" pid="3" name="Offisync_ServerID">
    <vt:lpwstr>3026ae12-889e-4625-806e-80135ccdbd7b</vt:lpwstr>
  </property>
  <property fmtid="{D5CDD505-2E9C-101B-9397-08002B2CF9AE}" pid="4" name="Jive_LatestUserAccountName">
    <vt:lpwstr>Chris.Murphy2@vinsolutions.com</vt:lpwstr>
  </property>
  <property fmtid="{D5CDD505-2E9C-101B-9397-08002B2CF9AE}" pid="5" name="Offisync_UniqueId">
    <vt:lpwstr>10593</vt:lpwstr>
  </property>
  <property fmtid="{D5CDD505-2E9C-101B-9397-08002B2CF9AE}" pid="6" name="Jive_VersionGuid">
    <vt:lpwstr>1b96566b-fdbd-4d5b-bd37-423bd2e75881</vt:lpwstr>
  </property>
  <property fmtid="{D5CDD505-2E9C-101B-9397-08002B2CF9AE}" pid="7" name="Offisync_UpdateToken">
    <vt:lpwstr>1</vt:lpwstr>
  </property>
  <property fmtid="{D5CDD505-2E9C-101B-9397-08002B2CF9AE}" pid="8" name="ContentTypeId">
    <vt:lpwstr>0x0101007D07FB1E6E6B6445ABA31B408C7F25E2</vt:lpwstr>
  </property>
</Properties>
</file>